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33dfa13b3_1_3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245" name="Google Shape;245;g1133dfa13b3_1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g1133dfa13b3_1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33dfa13b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133dfa13b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33dfa13b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133dfa13b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133dfa13b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133dfa13b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33dfa13b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133dfa13b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33dfa13b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33dfa13b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33dfa13b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133dfa13b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33dfa13b3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133dfa13b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133dfa13b3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133dfa13b3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33dfa13b3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33dfa13b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133dfa13b3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133dfa13b3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33dfa13b3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133dfa13b3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33dfa13b3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33dfa13b3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33dfa13b3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33dfa13b3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33dfa13b3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133dfa13b3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33dfa13b3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133dfa13b3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0e1e8feb2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0e1e8feb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0e1e8feb2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0e1e8feb2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0e1e8feb2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0e1e8feb2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e1e8feb2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0e1e8feb2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e1e8feb2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0e1e8feb2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33dfa13b3_1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133dfa13b3_1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0e1e8feb2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0e1e8feb2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0e1e8feb2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0e1e8feb2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0e1e8feb2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0e1e8feb2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0e1e8feb2d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0e1e8feb2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0e1e8feb2d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0e1e8feb2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13b3e9951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13b3e9951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13b3e9951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113b3e9951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13b3e9951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13b3e9951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e1e8feb2d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0e1e8feb2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0e1e8feb2d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0e1e8feb2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18b8412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18b8412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0e1e8feb2d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0e1e8feb2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e20a31a6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e20a31a6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319df3493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1319df349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319df349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1319df349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3370b71f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3370b71f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3370b71f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13370b71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133dfa13b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133dfa13b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57"/>
        <p:cNvGrpSpPr/>
        <p:nvPr/>
      </p:nvGrpSpPr>
      <p:grpSpPr>
        <a:xfrm>
          <a:off x="0" y="0"/>
          <a:ext cx="0" cy="0"/>
          <a:chOff x="0" y="0"/>
          <a:chExt cx="0" cy="0"/>
        </a:xfrm>
      </p:grpSpPr>
      <p:pic>
        <p:nvPicPr>
          <p:cNvPr id="58" name="Google Shape;58;p14" descr="HD-ShadowLong.png"/>
          <p:cNvPicPr preferRelativeResize="0"/>
          <p:nvPr/>
        </p:nvPicPr>
        <p:blipFill rotWithShape="1">
          <a:blip r:embed="rId2">
            <a:alphaModFix/>
          </a:blip>
          <a:srcRect/>
          <a:stretch/>
        </p:blipFill>
        <p:spPr>
          <a:xfrm>
            <a:off x="1" y="3182138"/>
            <a:ext cx="6726062" cy="206957"/>
          </a:xfrm>
          <a:prstGeom prst="rect">
            <a:avLst/>
          </a:prstGeom>
          <a:noFill/>
          <a:ln>
            <a:noFill/>
          </a:ln>
        </p:spPr>
      </p:pic>
      <p:pic>
        <p:nvPicPr>
          <p:cNvPr id="59" name="Google Shape;59;p14" descr="HD-ShadowShort.png"/>
          <p:cNvPicPr preferRelativeResize="0"/>
          <p:nvPr/>
        </p:nvPicPr>
        <p:blipFill rotWithShape="1">
          <a:blip r:embed="rId3">
            <a:alphaModFix/>
          </a:blip>
          <a:srcRect/>
          <a:stretch/>
        </p:blipFill>
        <p:spPr>
          <a:xfrm>
            <a:off x="6833787" y="3182884"/>
            <a:ext cx="2307831" cy="207705"/>
          </a:xfrm>
          <a:prstGeom prst="rect">
            <a:avLst/>
          </a:prstGeom>
          <a:noFill/>
          <a:ln>
            <a:noFill/>
          </a:ln>
        </p:spPr>
      </p:pic>
      <p:sp>
        <p:nvSpPr>
          <p:cNvPr id="60" name="Google Shape;60;p14"/>
          <p:cNvSpPr/>
          <p:nvPr/>
        </p:nvSpPr>
        <p:spPr>
          <a:xfrm>
            <a:off x="0" y="1942559"/>
            <a:ext cx="6726300" cy="1245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4"/>
          <p:cNvSpPr/>
          <p:nvPr/>
        </p:nvSpPr>
        <p:spPr>
          <a:xfrm>
            <a:off x="6833786" y="1942559"/>
            <a:ext cx="2307900" cy="1245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ctrTitle"/>
          </p:nvPr>
        </p:nvSpPr>
        <p:spPr>
          <a:xfrm>
            <a:off x="510242" y="2050282"/>
            <a:ext cx="6108000" cy="1029900"/>
          </a:xfrm>
          <a:prstGeom prst="rect">
            <a:avLst/>
          </a:prstGeom>
          <a:noFill/>
          <a:ln>
            <a:noFill/>
          </a:ln>
        </p:spPr>
        <p:txBody>
          <a:bodyPr spcFirstLastPara="1" wrap="square" lIns="68575" tIns="34275" rIns="68575" bIns="34275" anchor="b" anchorCtr="0">
            <a:noAutofit/>
          </a:bodyPr>
          <a:lstStyle>
            <a:lvl1pPr lvl="0" algn="r" rtl="0">
              <a:lnSpc>
                <a:spcPct val="90000"/>
              </a:lnSpc>
              <a:spcBef>
                <a:spcPts val="0"/>
              </a:spcBef>
              <a:spcAft>
                <a:spcPts val="0"/>
              </a:spcAft>
              <a:buClr>
                <a:schemeClr val="lt1"/>
              </a:buClr>
              <a:buSzPts val="4100"/>
              <a:buFont typeface="Trebuchet MS"/>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4"/>
          <p:cNvSpPr txBox="1">
            <a:spLocks noGrp="1"/>
          </p:cNvSpPr>
          <p:nvPr>
            <p:ph type="subTitle" idx="1"/>
          </p:nvPr>
        </p:nvSpPr>
        <p:spPr>
          <a:xfrm>
            <a:off x="510242" y="3295529"/>
            <a:ext cx="6108000" cy="838200"/>
          </a:xfrm>
          <a:prstGeom prst="rect">
            <a:avLst/>
          </a:prstGeom>
          <a:noFill/>
          <a:ln>
            <a:noFill/>
          </a:ln>
        </p:spPr>
        <p:txBody>
          <a:bodyPr spcFirstLastPara="1" wrap="square" lIns="68575" tIns="34275" rIns="68575" bIns="34275" anchor="t" anchorCtr="0">
            <a:normAutofit/>
          </a:bodyPr>
          <a:lstStyle>
            <a:lvl1pPr lvl="0" algn="r" rtl="0">
              <a:lnSpc>
                <a:spcPct val="90000"/>
              </a:lnSpc>
              <a:spcBef>
                <a:spcPts val="800"/>
              </a:spcBef>
              <a:spcAft>
                <a:spcPts val="0"/>
              </a:spcAft>
              <a:buClr>
                <a:schemeClr val="lt1"/>
              </a:buClr>
              <a:buSzPts val="1500"/>
              <a:buNone/>
              <a:defRPr sz="1500"/>
            </a:lvl1pPr>
            <a:lvl2pPr lvl="1" algn="ctr" rtl="0">
              <a:lnSpc>
                <a:spcPct val="90000"/>
              </a:lnSpc>
              <a:spcBef>
                <a:spcPts val="400"/>
              </a:spcBef>
              <a:spcAft>
                <a:spcPts val="0"/>
              </a:spcAft>
              <a:buClr>
                <a:schemeClr val="lt1"/>
              </a:buClr>
              <a:buSzPts val="1500"/>
              <a:buNone/>
              <a:defRPr sz="1500"/>
            </a:lvl2pPr>
            <a:lvl3pPr lvl="2" algn="ctr" rtl="0">
              <a:lnSpc>
                <a:spcPct val="90000"/>
              </a:lnSpc>
              <a:spcBef>
                <a:spcPts val="400"/>
              </a:spcBef>
              <a:spcAft>
                <a:spcPts val="0"/>
              </a:spcAft>
              <a:buClr>
                <a:schemeClr val="lt1"/>
              </a:buClr>
              <a:buSzPts val="1400"/>
              <a:buNone/>
              <a:defRPr sz="1400"/>
            </a:lvl3pPr>
            <a:lvl4pPr lvl="3" algn="ctr" rtl="0">
              <a:lnSpc>
                <a:spcPct val="90000"/>
              </a:lnSpc>
              <a:spcBef>
                <a:spcPts val="400"/>
              </a:spcBef>
              <a:spcAft>
                <a:spcPts val="0"/>
              </a:spcAft>
              <a:buClr>
                <a:schemeClr val="lt1"/>
              </a:buClr>
              <a:buSzPts val="1200"/>
              <a:buNone/>
              <a:defRPr sz="1200"/>
            </a:lvl4pPr>
            <a:lvl5pPr lvl="4" algn="ctr" rtl="0">
              <a:lnSpc>
                <a:spcPct val="90000"/>
              </a:lnSpc>
              <a:spcBef>
                <a:spcPts val="400"/>
              </a:spcBef>
              <a:spcAft>
                <a:spcPts val="0"/>
              </a:spcAft>
              <a:buClr>
                <a:schemeClr val="lt1"/>
              </a:buClr>
              <a:buSzPts val="1200"/>
              <a:buNone/>
              <a:defRPr sz="1200"/>
            </a:lvl5pPr>
            <a:lvl6pPr lvl="5" algn="ctr" rtl="0">
              <a:lnSpc>
                <a:spcPct val="90000"/>
              </a:lnSpc>
              <a:spcBef>
                <a:spcPts val="400"/>
              </a:spcBef>
              <a:spcAft>
                <a:spcPts val="0"/>
              </a:spcAft>
              <a:buClr>
                <a:schemeClr val="lt1"/>
              </a:buClr>
              <a:buSzPts val="1200"/>
              <a:buNone/>
              <a:defRPr sz="1200"/>
            </a:lvl6pPr>
            <a:lvl7pPr lvl="6" algn="ctr" rtl="0">
              <a:lnSpc>
                <a:spcPct val="90000"/>
              </a:lnSpc>
              <a:spcBef>
                <a:spcPts val="400"/>
              </a:spcBef>
              <a:spcAft>
                <a:spcPts val="0"/>
              </a:spcAft>
              <a:buClr>
                <a:schemeClr val="lt1"/>
              </a:buClr>
              <a:buSzPts val="1200"/>
              <a:buNone/>
              <a:defRPr sz="1200"/>
            </a:lvl7pPr>
            <a:lvl8pPr lvl="7" algn="ctr" rtl="0">
              <a:lnSpc>
                <a:spcPct val="90000"/>
              </a:lnSpc>
              <a:spcBef>
                <a:spcPts val="400"/>
              </a:spcBef>
              <a:spcAft>
                <a:spcPts val="0"/>
              </a:spcAft>
              <a:buClr>
                <a:schemeClr val="lt1"/>
              </a:buClr>
              <a:buSzPts val="1200"/>
              <a:buNone/>
              <a:defRPr sz="1200"/>
            </a:lvl8pPr>
            <a:lvl9pPr lvl="8" algn="ctr" rtl="0">
              <a:lnSpc>
                <a:spcPct val="90000"/>
              </a:lnSpc>
              <a:spcBef>
                <a:spcPts val="400"/>
              </a:spcBef>
              <a:spcAft>
                <a:spcPts val="0"/>
              </a:spcAft>
              <a:buClr>
                <a:schemeClr val="lt1"/>
              </a:buClr>
              <a:buSzPts val="1200"/>
              <a:buNone/>
              <a:defRPr sz="1200"/>
            </a:lvl9pPr>
          </a:lstStyle>
          <a:p>
            <a:endParaRPr/>
          </a:p>
        </p:txBody>
      </p:sp>
      <p:sp>
        <p:nvSpPr>
          <p:cNvPr id="64" name="Google Shape;64;p14"/>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4"/>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4"/>
          <p:cNvSpPr txBox="1">
            <a:spLocks noGrp="1"/>
          </p:cNvSpPr>
          <p:nvPr>
            <p:ph type="sldNum" idx="12"/>
          </p:nvPr>
        </p:nvSpPr>
        <p:spPr>
          <a:xfrm>
            <a:off x="6941510" y="2062753"/>
            <a:ext cx="879000" cy="10173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67"/>
        <p:cNvGrpSpPr/>
        <p:nvPr/>
      </p:nvGrpSpPr>
      <p:grpSpPr>
        <a:xfrm>
          <a:off x="0" y="0"/>
          <a:ext cx="0" cy="0"/>
          <a:chOff x="0" y="0"/>
          <a:chExt cx="0" cy="0"/>
        </a:xfrm>
      </p:grpSpPr>
      <p:pic>
        <p:nvPicPr>
          <p:cNvPr id="68" name="Google Shape;68;p15"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69" name="Google Shape;69;p15"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70" name="Google Shape;70;p15"/>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1" name="Google Shape;71;p15"/>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title"/>
          </p:nvPr>
        </p:nvSpPr>
        <p:spPr>
          <a:xfrm>
            <a:off x="510241" y="564921"/>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5"/>
          <p:cNvSpPr txBox="1">
            <a:spLocks noGrp="1"/>
          </p:cNvSpPr>
          <p:nvPr>
            <p:ph type="body" idx="1"/>
          </p:nvPr>
        </p:nvSpPr>
        <p:spPr>
          <a:xfrm>
            <a:off x="510241" y="1752655"/>
            <a:ext cx="7210500" cy="2699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74" name="Google Shape;74;p15"/>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5"/>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5"/>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77"/>
        <p:cNvGrpSpPr/>
        <p:nvPr/>
      </p:nvGrpSpPr>
      <p:grpSpPr>
        <a:xfrm>
          <a:off x="0" y="0"/>
          <a:ext cx="0" cy="0"/>
          <a:chOff x="0" y="0"/>
          <a:chExt cx="0" cy="0"/>
        </a:xfrm>
      </p:grpSpPr>
      <p:pic>
        <p:nvPicPr>
          <p:cNvPr id="78" name="Google Shape;78;p16" descr="HD-ShadowLong.png"/>
          <p:cNvPicPr preferRelativeResize="0"/>
          <p:nvPr/>
        </p:nvPicPr>
        <p:blipFill rotWithShape="1">
          <a:blip r:embed="rId2">
            <a:alphaModFix/>
          </a:blip>
          <a:srcRect/>
          <a:stretch/>
        </p:blipFill>
        <p:spPr>
          <a:xfrm>
            <a:off x="-1" y="3065180"/>
            <a:ext cx="7828360" cy="240873"/>
          </a:xfrm>
          <a:prstGeom prst="rect">
            <a:avLst/>
          </a:prstGeom>
          <a:noFill/>
          <a:ln>
            <a:noFill/>
          </a:ln>
        </p:spPr>
      </p:pic>
      <p:pic>
        <p:nvPicPr>
          <p:cNvPr id="79" name="Google Shape;79;p16" descr="HD-ShadowShort.png"/>
          <p:cNvPicPr preferRelativeResize="0"/>
          <p:nvPr/>
        </p:nvPicPr>
        <p:blipFill rotWithShape="1">
          <a:blip r:embed="rId3">
            <a:alphaModFix/>
          </a:blip>
          <a:srcRect/>
          <a:stretch/>
        </p:blipFill>
        <p:spPr>
          <a:xfrm>
            <a:off x="7939368" y="3065926"/>
            <a:ext cx="1202249" cy="108203"/>
          </a:xfrm>
          <a:prstGeom prst="rect">
            <a:avLst/>
          </a:prstGeom>
          <a:noFill/>
          <a:ln>
            <a:noFill/>
          </a:ln>
        </p:spPr>
      </p:pic>
      <p:sp>
        <p:nvSpPr>
          <p:cNvPr id="80" name="Google Shape;80;p16"/>
          <p:cNvSpPr/>
          <p:nvPr/>
        </p:nvSpPr>
        <p:spPr>
          <a:xfrm>
            <a:off x="-1" y="20447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1" name="Google Shape;81;p16"/>
          <p:cNvSpPr/>
          <p:nvPr/>
        </p:nvSpPr>
        <p:spPr>
          <a:xfrm>
            <a:off x="7939369" y="20447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title"/>
          </p:nvPr>
        </p:nvSpPr>
        <p:spPr>
          <a:xfrm>
            <a:off x="510242" y="2152421"/>
            <a:ext cx="7210500" cy="8181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700"/>
              <a:buFont typeface="Trebuchet MS"/>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6"/>
          <p:cNvSpPr txBox="1">
            <a:spLocks noGrp="1"/>
          </p:cNvSpPr>
          <p:nvPr>
            <p:ph type="body" idx="1"/>
          </p:nvPr>
        </p:nvSpPr>
        <p:spPr>
          <a:xfrm>
            <a:off x="510242" y="3174128"/>
            <a:ext cx="7210500" cy="12780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800"/>
              </a:spcBef>
              <a:spcAft>
                <a:spcPts val="0"/>
              </a:spcAft>
              <a:buClr>
                <a:schemeClr val="lt1"/>
              </a:buClr>
              <a:buSzPts val="1500"/>
              <a:buNone/>
              <a:defRPr sz="15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84" name="Google Shape;84;p16"/>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6"/>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16"/>
          <p:cNvSpPr txBox="1">
            <a:spLocks noGrp="1"/>
          </p:cNvSpPr>
          <p:nvPr>
            <p:ph type="sldNum" idx="12"/>
          </p:nvPr>
        </p:nvSpPr>
        <p:spPr>
          <a:xfrm>
            <a:off x="8047091" y="2152421"/>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87"/>
        <p:cNvGrpSpPr/>
        <p:nvPr/>
      </p:nvGrpSpPr>
      <p:grpSpPr>
        <a:xfrm>
          <a:off x="0" y="0"/>
          <a:ext cx="0" cy="0"/>
          <a:chOff x="0" y="0"/>
          <a:chExt cx="0" cy="0"/>
        </a:xfrm>
      </p:grpSpPr>
      <p:pic>
        <p:nvPicPr>
          <p:cNvPr id="88" name="Google Shape;88;p17"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89" name="Google Shape;89;p17"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90" name="Google Shape;90;p17"/>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 name="Google Shape;91;p17"/>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510241" y="564921"/>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 name="Google Shape;93;p17"/>
          <p:cNvSpPr txBox="1">
            <a:spLocks noGrp="1"/>
          </p:cNvSpPr>
          <p:nvPr>
            <p:ph type="body" idx="1"/>
          </p:nvPr>
        </p:nvSpPr>
        <p:spPr>
          <a:xfrm>
            <a:off x="510240" y="1752655"/>
            <a:ext cx="3523800" cy="2699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4" name="Google Shape;94;p17"/>
          <p:cNvSpPr txBox="1">
            <a:spLocks noGrp="1"/>
          </p:cNvSpPr>
          <p:nvPr>
            <p:ph type="body" idx="2"/>
          </p:nvPr>
        </p:nvSpPr>
        <p:spPr>
          <a:xfrm>
            <a:off x="4195592" y="1752655"/>
            <a:ext cx="3525000" cy="2699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95" name="Google Shape;95;p17"/>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7"/>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7"/>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8"/>
        <p:cNvGrpSpPr/>
        <p:nvPr/>
      </p:nvGrpSpPr>
      <p:grpSpPr>
        <a:xfrm>
          <a:off x="0" y="0"/>
          <a:ext cx="0" cy="0"/>
          <a:chOff x="0" y="0"/>
          <a:chExt cx="0" cy="0"/>
        </a:xfrm>
      </p:grpSpPr>
      <p:pic>
        <p:nvPicPr>
          <p:cNvPr id="99" name="Google Shape;99;p18"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100" name="Google Shape;100;p18"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101" name="Google Shape;101;p18"/>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18"/>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510239" y="564922"/>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18"/>
          <p:cNvSpPr txBox="1">
            <a:spLocks noGrp="1"/>
          </p:cNvSpPr>
          <p:nvPr>
            <p:ph type="body" idx="1"/>
          </p:nvPr>
        </p:nvSpPr>
        <p:spPr>
          <a:xfrm>
            <a:off x="679763" y="1752655"/>
            <a:ext cx="3354300" cy="5199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lt1"/>
              </a:buClr>
              <a:buSzPts val="1800"/>
              <a:buNone/>
              <a:defRPr sz="1800" b="1"/>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05" name="Google Shape;105;p18"/>
          <p:cNvSpPr txBox="1">
            <a:spLocks noGrp="1"/>
          </p:cNvSpPr>
          <p:nvPr>
            <p:ph type="body" idx="2"/>
          </p:nvPr>
        </p:nvSpPr>
        <p:spPr>
          <a:xfrm>
            <a:off x="510242" y="2272506"/>
            <a:ext cx="3523800" cy="21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06" name="Google Shape;106;p18"/>
          <p:cNvSpPr txBox="1">
            <a:spLocks noGrp="1"/>
          </p:cNvSpPr>
          <p:nvPr>
            <p:ph type="body" idx="3"/>
          </p:nvPr>
        </p:nvSpPr>
        <p:spPr>
          <a:xfrm>
            <a:off x="4365116" y="1752655"/>
            <a:ext cx="3355500" cy="519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lt1"/>
              </a:buClr>
              <a:buSzPts val="1800"/>
              <a:buNone/>
              <a:defRPr sz="1800" b="1"/>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07" name="Google Shape;107;p18"/>
          <p:cNvSpPr txBox="1">
            <a:spLocks noGrp="1"/>
          </p:cNvSpPr>
          <p:nvPr>
            <p:ph type="body" idx="4"/>
          </p:nvPr>
        </p:nvSpPr>
        <p:spPr>
          <a:xfrm>
            <a:off x="4195592" y="2272506"/>
            <a:ext cx="3525000" cy="21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08" name="Google Shape;108;p18"/>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18"/>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8"/>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11"/>
        <p:cNvGrpSpPr/>
        <p:nvPr/>
      </p:nvGrpSpPr>
      <p:grpSpPr>
        <a:xfrm>
          <a:off x="0" y="0"/>
          <a:ext cx="0" cy="0"/>
          <a:chOff x="0" y="0"/>
          <a:chExt cx="0" cy="0"/>
        </a:xfrm>
      </p:grpSpPr>
      <p:pic>
        <p:nvPicPr>
          <p:cNvPr id="112" name="Google Shape;112;p19"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113" name="Google Shape;113;p19"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114" name="Google Shape;114;p19"/>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5" name="Google Shape;115;p19"/>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title"/>
          </p:nvPr>
        </p:nvSpPr>
        <p:spPr>
          <a:xfrm>
            <a:off x="510241" y="564921"/>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19"/>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9"/>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9"/>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20"/>
        <p:cNvGrpSpPr/>
        <p:nvPr/>
      </p:nvGrpSpPr>
      <p:grpSpPr>
        <a:xfrm>
          <a:off x="0" y="0"/>
          <a:ext cx="0" cy="0"/>
          <a:chOff x="0" y="0"/>
          <a:chExt cx="0" cy="0"/>
        </a:xfrm>
      </p:grpSpPr>
      <p:pic>
        <p:nvPicPr>
          <p:cNvPr id="121" name="Google Shape;121;p20" descr="HD-ShadowShort.png"/>
          <p:cNvPicPr preferRelativeResize="0"/>
          <p:nvPr/>
        </p:nvPicPr>
        <p:blipFill rotWithShape="1">
          <a:blip r:embed="rId2">
            <a:alphaModFix/>
          </a:blip>
          <a:srcRect/>
          <a:stretch/>
        </p:blipFill>
        <p:spPr>
          <a:xfrm>
            <a:off x="7939370" y="1478426"/>
            <a:ext cx="1202249" cy="108202"/>
          </a:xfrm>
          <a:prstGeom prst="rect">
            <a:avLst/>
          </a:prstGeom>
          <a:noFill/>
          <a:ln>
            <a:noFill/>
          </a:ln>
        </p:spPr>
      </p:pic>
      <p:sp>
        <p:nvSpPr>
          <p:cNvPr id="122" name="Google Shape;122;p20"/>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0"/>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0"/>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26"/>
        <p:cNvGrpSpPr/>
        <p:nvPr/>
      </p:nvGrpSpPr>
      <p:grpSpPr>
        <a:xfrm>
          <a:off x="0" y="0"/>
          <a:ext cx="0" cy="0"/>
          <a:chOff x="0" y="0"/>
          <a:chExt cx="0" cy="0"/>
        </a:xfrm>
      </p:grpSpPr>
      <p:pic>
        <p:nvPicPr>
          <p:cNvPr id="127" name="Google Shape;127;p21"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128" name="Google Shape;128;p21"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129" name="Google Shape;129;p21"/>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0" name="Google Shape;130;p21"/>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1"/>
          <p:cNvSpPr txBox="1">
            <a:spLocks noGrp="1"/>
          </p:cNvSpPr>
          <p:nvPr>
            <p:ph type="title"/>
          </p:nvPr>
        </p:nvSpPr>
        <p:spPr>
          <a:xfrm>
            <a:off x="510241" y="564920"/>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Trebuchet MS"/>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2" name="Google Shape;132;p21"/>
          <p:cNvSpPr txBox="1">
            <a:spLocks noGrp="1"/>
          </p:cNvSpPr>
          <p:nvPr>
            <p:ph type="body" idx="1"/>
          </p:nvPr>
        </p:nvSpPr>
        <p:spPr>
          <a:xfrm>
            <a:off x="3514385" y="1752655"/>
            <a:ext cx="4206300" cy="2699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133" name="Google Shape;133;p21"/>
          <p:cNvSpPr txBox="1">
            <a:spLocks noGrp="1"/>
          </p:cNvSpPr>
          <p:nvPr>
            <p:ph type="body" idx="2"/>
          </p:nvPr>
        </p:nvSpPr>
        <p:spPr>
          <a:xfrm>
            <a:off x="510242" y="1752654"/>
            <a:ext cx="2842800" cy="2699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34" name="Google Shape;134;p21"/>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1"/>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1"/>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37"/>
        <p:cNvGrpSpPr/>
        <p:nvPr/>
      </p:nvGrpSpPr>
      <p:grpSpPr>
        <a:xfrm>
          <a:off x="0" y="0"/>
          <a:ext cx="0" cy="0"/>
          <a:chOff x="0" y="0"/>
          <a:chExt cx="0" cy="0"/>
        </a:xfrm>
      </p:grpSpPr>
      <p:pic>
        <p:nvPicPr>
          <p:cNvPr id="138" name="Google Shape;138;p22"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139" name="Google Shape;139;p22"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140" name="Google Shape;140;p22"/>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1" name="Google Shape;141;p22"/>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2" name="Google Shape;142;p22"/>
          <p:cNvSpPr txBox="1">
            <a:spLocks noGrp="1"/>
          </p:cNvSpPr>
          <p:nvPr>
            <p:ph type="title"/>
          </p:nvPr>
        </p:nvSpPr>
        <p:spPr>
          <a:xfrm>
            <a:off x="510242" y="564921"/>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700"/>
              <a:buFont typeface="Trebuchet MS"/>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3" name="Google Shape;143;p22"/>
          <p:cNvSpPr>
            <a:spLocks noGrp="1"/>
          </p:cNvSpPr>
          <p:nvPr>
            <p:ph type="pic" idx="2"/>
          </p:nvPr>
        </p:nvSpPr>
        <p:spPr>
          <a:xfrm>
            <a:off x="3651250" y="1752656"/>
            <a:ext cx="4069500" cy="2699700"/>
          </a:xfrm>
          <a:prstGeom prst="rect">
            <a:avLst/>
          </a:prstGeom>
          <a:noFill/>
          <a:ln>
            <a:noFill/>
          </a:ln>
          <a:effectLst>
            <a:outerShdw blurRad="76200" dist="63500" dir="5040000" algn="tl" rotWithShape="0">
              <a:srgbClr val="000000">
                <a:alpha val="40780"/>
              </a:srgbClr>
            </a:outerShdw>
          </a:effectLst>
        </p:spPr>
      </p:sp>
      <p:sp>
        <p:nvSpPr>
          <p:cNvPr id="144" name="Google Shape;144;p22"/>
          <p:cNvSpPr txBox="1">
            <a:spLocks noGrp="1"/>
          </p:cNvSpPr>
          <p:nvPr>
            <p:ph type="body" idx="1"/>
          </p:nvPr>
        </p:nvSpPr>
        <p:spPr>
          <a:xfrm>
            <a:off x="510242" y="1752655"/>
            <a:ext cx="2907300" cy="2699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45" name="Google Shape;145;p22"/>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6" name="Google Shape;146;p22"/>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2"/>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Πανοραμική εικόνα με λεζάντα">
  <p:cSld name="Πανοραμική εικόνα με λεζάντα">
    <p:spTree>
      <p:nvGrpSpPr>
        <p:cNvPr id="1" name="Shape 148"/>
        <p:cNvGrpSpPr/>
        <p:nvPr/>
      </p:nvGrpSpPr>
      <p:grpSpPr>
        <a:xfrm>
          <a:off x="0" y="0"/>
          <a:ext cx="0" cy="0"/>
          <a:chOff x="0" y="0"/>
          <a:chExt cx="0" cy="0"/>
        </a:xfrm>
      </p:grpSpPr>
      <p:pic>
        <p:nvPicPr>
          <p:cNvPr id="149" name="Google Shape;149;p23" descr="HD-ShadowLong.png"/>
          <p:cNvPicPr preferRelativeResize="0"/>
          <p:nvPr/>
        </p:nvPicPr>
        <p:blipFill rotWithShape="1">
          <a:blip r:embed="rId2">
            <a:alphaModFix/>
          </a:blip>
          <a:srcRect/>
          <a:stretch/>
        </p:blipFill>
        <p:spPr>
          <a:xfrm>
            <a:off x="1" y="4446471"/>
            <a:ext cx="7828360" cy="240873"/>
          </a:xfrm>
          <a:prstGeom prst="rect">
            <a:avLst/>
          </a:prstGeom>
          <a:noFill/>
          <a:ln>
            <a:noFill/>
          </a:ln>
        </p:spPr>
      </p:pic>
      <p:pic>
        <p:nvPicPr>
          <p:cNvPr id="150" name="Google Shape;150;p23" descr="HD-ShadowShort.png"/>
          <p:cNvPicPr preferRelativeResize="0"/>
          <p:nvPr/>
        </p:nvPicPr>
        <p:blipFill rotWithShape="1">
          <a:blip r:embed="rId3">
            <a:alphaModFix/>
          </a:blip>
          <a:srcRect/>
          <a:stretch/>
        </p:blipFill>
        <p:spPr>
          <a:xfrm>
            <a:off x="7939370" y="4447216"/>
            <a:ext cx="1202249" cy="108203"/>
          </a:xfrm>
          <a:prstGeom prst="rect">
            <a:avLst/>
          </a:prstGeom>
          <a:noFill/>
          <a:ln>
            <a:noFill/>
          </a:ln>
        </p:spPr>
      </p:pic>
      <p:sp>
        <p:nvSpPr>
          <p:cNvPr id="151" name="Google Shape;151;p23"/>
          <p:cNvSpPr/>
          <p:nvPr/>
        </p:nvSpPr>
        <p:spPr>
          <a:xfrm>
            <a:off x="0" y="3425991"/>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23"/>
          <p:cNvSpPr/>
          <p:nvPr/>
        </p:nvSpPr>
        <p:spPr>
          <a:xfrm>
            <a:off x="7939370" y="3425991"/>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23"/>
          <p:cNvSpPr txBox="1">
            <a:spLocks noGrp="1"/>
          </p:cNvSpPr>
          <p:nvPr>
            <p:ph type="title"/>
          </p:nvPr>
        </p:nvSpPr>
        <p:spPr>
          <a:xfrm>
            <a:off x="510242" y="3533712"/>
            <a:ext cx="7210500" cy="339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1800"/>
              <a:buFont typeface="Trebuchet MS"/>
              <a:buNone/>
              <a:defRPr sz="1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4" name="Google Shape;154;p23"/>
          <p:cNvSpPr>
            <a:spLocks noGrp="1"/>
          </p:cNvSpPr>
          <p:nvPr>
            <p:ph type="pic" idx="2"/>
          </p:nvPr>
        </p:nvSpPr>
        <p:spPr>
          <a:xfrm>
            <a:off x="510242" y="457198"/>
            <a:ext cx="7210500" cy="2692200"/>
          </a:xfrm>
          <a:prstGeom prst="rect">
            <a:avLst/>
          </a:prstGeom>
          <a:noFill/>
          <a:ln>
            <a:noFill/>
          </a:ln>
          <a:effectLst>
            <a:outerShdw blurRad="76200" dist="63500" dir="5040000" algn="tl" rotWithShape="0">
              <a:srgbClr val="000000">
                <a:alpha val="40780"/>
              </a:srgbClr>
            </a:outerShdw>
          </a:effectLst>
        </p:spPr>
      </p:sp>
      <p:sp>
        <p:nvSpPr>
          <p:cNvPr id="155" name="Google Shape;155;p23"/>
          <p:cNvSpPr txBox="1">
            <a:spLocks noGrp="1"/>
          </p:cNvSpPr>
          <p:nvPr>
            <p:ph type="body" idx="1"/>
          </p:nvPr>
        </p:nvSpPr>
        <p:spPr>
          <a:xfrm>
            <a:off x="510239" y="3877187"/>
            <a:ext cx="7210500" cy="467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56" name="Google Shape;156;p23"/>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3"/>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3"/>
          <p:cNvSpPr txBox="1">
            <a:spLocks noGrp="1"/>
          </p:cNvSpPr>
          <p:nvPr>
            <p:ph type="sldNum" idx="12"/>
          </p:nvPr>
        </p:nvSpPr>
        <p:spPr>
          <a:xfrm>
            <a:off x="8047091" y="3533482"/>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Τίτλος και λεζάντα">
  <p:cSld name="Τίτλος και λεζάντα">
    <p:spTree>
      <p:nvGrpSpPr>
        <p:cNvPr id="1" name="Shape 159"/>
        <p:cNvGrpSpPr/>
        <p:nvPr/>
      </p:nvGrpSpPr>
      <p:grpSpPr>
        <a:xfrm>
          <a:off x="0" y="0"/>
          <a:ext cx="0" cy="0"/>
          <a:chOff x="0" y="0"/>
          <a:chExt cx="0" cy="0"/>
        </a:xfrm>
      </p:grpSpPr>
      <p:pic>
        <p:nvPicPr>
          <p:cNvPr id="160" name="Google Shape;160;p24" descr="HD-ShadowLong.png"/>
          <p:cNvPicPr preferRelativeResize="0"/>
          <p:nvPr/>
        </p:nvPicPr>
        <p:blipFill rotWithShape="1">
          <a:blip r:embed="rId2">
            <a:alphaModFix/>
          </a:blip>
          <a:srcRect/>
          <a:stretch/>
        </p:blipFill>
        <p:spPr>
          <a:xfrm>
            <a:off x="1" y="4446471"/>
            <a:ext cx="7828360" cy="240873"/>
          </a:xfrm>
          <a:prstGeom prst="rect">
            <a:avLst/>
          </a:prstGeom>
          <a:noFill/>
          <a:ln>
            <a:noFill/>
          </a:ln>
        </p:spPr>
      </p:pic>
      <p:pic>
        <p:nvPicPr>
          <p:cNvPr id="161" name="Google Shape;161;p24" descr="HD-ShadowShort.png"/>
          <p:cNvPicPr preferRelativeResize="0"/>
          <p:nvPr/>
        </p:nvPicPr>
        <p:blipFill rotWithShape="1">
          <a:blip r:embed="rId3">
            <a:alphaModFix/>
          </a:blip>
          <a:srcRect/>
          <a:stretch/>
        </p:blipFill>
        <p:spPr>
          <a:xfrm>
            <a:off x="7939370" y="4447216"/>
            <a:ext cx="1202249" cy="108203"/>
          </a:xfrm>
          <a:prstGeom prst="rect">
            <a:avLst/>
          </a:prstGeom>
          <a:noFill/>
          <a:ln>
            <a:noFill/>
          </a:ln>
        </p:spPr>
      </p:pic>
      <p:sp>
        <p:nvSpPr>
          <p:cNvPr id="162" name="Google Shape;162;p24"/>
          <p:cNvSpPr/>
          <p:nvPr/>
        </p:nvSpPr>
        <p:spPr>
          <a:xfrm>
            <a:off x="0" y="3425991"/>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3" name="Google Shape;163;p24"/>
          <p:cNvSpPr/>
          <p:nvPr/>
        </p:nvSpPr>
        <p:spPr>
          <a:xfrm>
            <a:off x="7939370" y="3425991"/>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4" name="Google Shape;164;p24"/>
          <p:cNvSpPr txBox="1">
            <a:spLocks noGrp="1"/>
          </p:cNvSpPr>
          <p:nvPr>
            <p:ph type="title"/>
          </p:nvPr>
        </p:nvSpPr>
        <p:spPr>
          <a:xfrm>
            <a:off x="510242" y="457198"/>
            <a:ext cx="7210500" cy="2694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4"/>
          <p:cNvSpPr txBox="1">
            <a:spLocks noGrp="1"/>
          </p:cNvSpPr>
          <p:nvPr>
            <p:ph type="body" idx="1"/>
          </p:nvPr>
        </p:nvSpPr>
        <p:spPr>
          <a:xfrm>
            <a:off x="510242" y="3533711"/>
            <a:ext cx="7210500" cy="8181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66" name="Google Shape;166;p24"/>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24"/>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24"/>
          <p:cNvSpPr txBox="1">
            <a:spLocks noGrp="1"/>
          </p:cNvSpPr>
          <p:nvPr>
            <p:ph type="sldNum" idx="12"/>
          </p:nvPr>
        </p:nvSpPr>
        <p:spPr>
          <a:xfrm>
            <a:off x="8047091" y="3533711"/>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Εισαγωγικά με λεζάντα">
  <p:cSld name="Εισαγωγικά με λεζάντα">
    <p:spTree>
      <p:nvGrpSpPr>
        <p:cNvPr id="1" name="Shape 169"/>
        <p:cNvGrpSpPr/>
        <p:nvPr/>
      </p:nvGrpSpPr>
      <p:grpSpPr>
        <a:xfrm>
          <a:off x="0" y="0"/>
          <a:ext cx="0" cy="0"/>
          <a:chOff x="0" y="0"/>
          <a:chExt cx="0" cy="0"/>
        </a:xfrm>
      </p:grpSpPr>
      <p:pic>
        <p:nvPicPr>
          <p:cNvPr id="170" name="Google Shape;170;p25" descr="HD-ShadowLong.png"/>
          <p:cNvPicPr preferRelativeResize="0"/>
          <p:nvPr/>
        </p:nvPicPr>
        <p:blipFill rotWithShape="1">
          <a:blip r:embed="rId2">
            <a:alphaModFix/>
          </a:blip>
          <a:srcRect/>
          <a:stretch/>
        </p:blipFill>
        <p:spPr>
          <a:xfrm>
            <a:off x="1" y="4446471"/>
            <a:ext cx="7828360" cy="240873"/>
          </a:xfrm>
          <a:prstGeom prst="rect">
            <a:avLst/>
          </a:prstGeom>
          <a:noFill/>
          <a:ln>
            <a:noFill/>
          </a:ln>
        </p:spPr>
      </p:pic>
      <p:pic>
        <p:nvPicPr>
          <p:cNvPr id="171" name="Google Shape;171;p25" descr="HD-ShadowShort.png"/>
          <p:cNvPicPr preferRelativeResize="0"/>
          <p:nvPr/>
        </p:nvPicPr>
        <p:blipFill rotWithShape="1">
          <a:blip r:embed="rId3">
            <a:alphaModFix/>
          </a:blip>
          <a:srcRect/>
          <a:stretch/>
        </p:blipFill>
        <p:spPr>
          <a:xfrm>
            <a:off x="7939370" y="4447216"/>
            <a:ext cx="1202249" cy="108203"/>
          </a:xfrm>
          <a:prstGeom prst="rect">
            <a:avLst/>
          </a:prstGeom>
          <a:noFill/>
          <a:ln>
            <a:noFill/>
          </a:ln>
        </p:spPr>
      </p:pic>
      <p:sp>
        <p:nvSpPr>
          <p:cNvPr id="172" name="Google Shape;172;p25"/>
          <p:cNvSpPr/>
          <p:nvPr/>
        </p:nvSpPr>
        <p:spPr>
          <a:xfrm>
            <a:off x="0" y="3425991"/>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25"/>
          <p:cNvSpPr/>
          <p:nvPr/>
        </p:nvSpPr>
        <p:spPr>
          <a:xfrm>
            <a:off x="7939370" y="3425991"/>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5"/>
          <p:cNvSpPr txBox="1">
            <a:spLocks noGrp="1"/>
          </p:cNvSpPr>
          <p:nvPr>
            <p:ph type="title"/>
          </p:nvPr>
        </p:nvSpPr>
        <p:spPr>
          <a:xfrm>
            <a:off x="845892" y="457199"/>
            <a:ext cx="6539100" cy="2277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25"/>
          <p:cNvSpPr txBox="1">
            <a:spLocks noGrp="1"/>
          </p:cNvSpPr>
          <p:nvPr>
            <p:ph type="body" idx="1"/>
          </p:nvPr>
        </p:nvSpPr>
        <p:spPr>
          <a:xfrm>
            <a:off x="1051716" y="2740034"/>
            <a:ext cx="6117600" cy="411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76" name="Google Shape;176;p25"/>
          <p:cNvSpPr txBox="1">
            <a:spLocks noGrp="1"/>
          </p:cNvSpPr>
          <p:nvPr>
            <p:ph type="body" idx="2"/>
          </p:nvPr>
        </p:nvSpPr>
        <p:spPr>
          <a:xfrm>
            <a:off x="510242" y="3533711"/>
            <a:ext cx="7210500" cy="8181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77" name="Google Shape;177;p25"/>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8" name="Google Shape;178;p25"/>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25"/>
          <p:cNvSpPr txBox="1">
            <a:spLocks noGrp="1"/>
          </p:cNvSpPr>
          <p:nvPr>
            <p:ph type="sldNum" idx="12"/>
          </p:nvPr>
        </p:nvSpPr>
        <p:spPr>
          <a:xfrm>
            <a:off x="8047091" y="3532444"/>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
        <p:nvSpPr>
          <p:cNvPr id="180" name="Google Shape;180;p25"/>
          <p:cNvSpPr txBox="1"/>
          <p:nvPr/>
        </p:nvSpPr>
        <p:spPr>
          <a:xfrm>
            <a:off x="437679" y="56108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FFFFFF"/>
              </a:buClr>
              <a:buSzPts val="5400"/>
              <a:buFont typeface="Trebuchet MS"/>
              <a:buNone/>
            </a:pPr>
            <a:r>
              <a:rPr lang="el" sz="5400" b="0" i="0" u="none" strike="noStrike" cap="none">
                <a:solidFill>
                  <a:srgbClr val="FFFFFF"/>
                </a:solidFill>
                <a:latin typeface="Trebuchet MS"/>
                <a:ea typeface="Trebuchet MS"/>
                <a:cs typeface="Trebuchet MS"/>
                <a:sym typeface="Trebuchet MS"/>
              </a:rPr>
              <a:t>“</a:t>
            </a:r>
            <a:endParaRPr sz="1100"/>
          </a:p>
        </p:txBody>
      </p:sp>
      <p:sp>
        <p:nvSpPr>
          <p:cNvPr id="181" name="Google Shape;181;p25"/>
          <p:cNvSpPr txBox="1"/>
          <p:nvPr/>
        </p:nvSpPr>
        <p:spPr>
          <a:xfrm>
            <a:off x="7247107" y="2275143"/>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rgbClr val="FFFFFF"/>
              </a:buClr>
              <a:buSzPts val="5400"/>
              <a:buFont typeface="Trebuchet MS"/>
              <a:buNone/>
            </a:pPr>
            <a:r>
              <a:rPr lang="el" sz="5400" b="0" i="0" u="none" strike="noStrike" cap="none">
                <a:solidFill>
                  <a:srgbClr val="FFFFFF"/>
                </a:solidFill>
                <a:latin typeface="Trebuchet MS"/>
                <a:ea typeface="Trebuchet MS"/>
                <a:cs typeface="Trebuchet MS"/>
                <a:sym typeface="Trebuchet MS"/>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Κάρτα ονόματος">
  <p:cSld name="Κάρτα ονόματος">
    <p:spTree>
      <p:nvGrpSpPr>
        <p:cNvPr id="1" name="Shape 182"/>
        <p:cNvGrpSpPr/>
        <p:nvPr/>
      </p:nvGrpSpPr>
      <p:grpSpPr>
        <a:xfrm>
          <a:off x="0" y="0"/>
          <a:ext cx="0" cy="0"/>
          <a:chOff x="0" y="0"/>
          <a:chExt cx="0" cy="0"/>
        </a:xfrm>
      </p:grpSpPr>
      <p:pic>
        <p:nvPicPr>
          <p:cNvPr id="183" name="Google Shape;183;p26" descr="HD-ShadowLong.png"/>
          <p:cNvPicPr preferRelativeResize="0"/>
          <p:nvPr/>
        </p:nvPicPr>
        <p:blipFill rotWithShape="1">
          <a:blip r:embed="rId2">
            <a:alphaModFix/>
          </a:blip>
          <a:srcRect/>
          <a:stretch/>
        </p:blipFill>
        <p:spPr>
          <a:xfrm>
            <a:off x="1" y="4446471"/>
            <a:ext cx="7828360" cy="240873"/>
          </a:xfrm>
          <a:prstGeom prst="rect">
            <a:avLst/>
          </a:prstGeom>
          <a:noFill/>
          <a:ln>
            <a:noFill/>
          </a:ln>
        </p:spPr>
      </p:pic>
      <p:pic>
        <p:nvPicPr>
          <p:cNvPr id="184" name="Google Shape;184;p26" descr="HD-ShadowShort.png"/>
          <p:cNvPicPr preferRelativeResize="0"/>
          <p:nvPr/>
        </p:nvPicPr>
        <p:blipFill rotWithShape="1">
          <a:blip r:embed="rId3">
            <a:alphaModFix/>
          </a:blip>
          <a:srcRect/>
          <a:stretch/>
        </p:blipFill>
        <p:spPr>
          <a:xfrm>
            <a:off x="7939370" y="4447216"/>
            <a:ext cx="1202249" cy="108203"/>
          </a:xfrm>
          <a:prstGeom prst="rect">
            <a:avLst/>
          </a:prstGeom>
          <a:noFill/>
          <a:ln>
            <a:noFill/>
          </a:ln>
        </p:spPr>
      </p:pic>
      <p:sp>
        <p:nvSpPr>
          <p:cNvPr id="185" name="Google Shape;185;p26"/>
          <p:cNvSpPr/>
          <p:nvPr/>
        </p:nvSpPr>
        <p:spPr>
          <a:xfrm>
            <a:off x="0" y="3425991"/>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6" name="Google Shape;186;p26"/>
          <p:cNvSpPr/>
          <p:nvPr/>
        </p:nvSpPr>
        <p:spPr>
          <a:xfrm>
            <a:off x="7939370" y="3425991"/>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7" name="Google Shape;187;p26"/>
          <p:cNvSpPr txBox="1">
            <a:spLocks noGrp="1"/>
          </p:cNvSpPr>
          <p:nvPr>
            <p:ph type="title"/>
          </p:nvPr>
        </p:nvSpPr>
        <p:spPr>
          <a:xfrm>
            <a:off x="510239" y="3533711"/>
            <a:ext cx="7210500" cy="441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 name="Google Shape;188;p26"/>
          <p:cNvSpPr txBox="1">
            <a:spLocks noGrp="1"/>
          </p:cNvSpPr>
          <p:nvPr>
            <p:ph type="body" idx="1"/>
          </p:nvPr>
        </p:nvSpPr>
        <p:spPr>
          <a:xfrm>
            <a:off x="510240" y="3975112"/>
            <a:ext cx="7210500" cy="376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200"/>
              <a:buNone/>
              <a:defRPr sz="1200"/>
            </a:lvl1pPr>
            <a:lvl2pPr marL="914400" lvl="1" indent="-228600" algn="l" rtl="0">
              <a:lnSpc>
                <a:spcPct val="90000"/>
              </a:lnSpc>
              <a:spcBef>
                <a:spcPts val="400"/>
              </a:spcBef>
              <a:spcAft>
                <a:spcPts val="0"/>
              </a:spcAft>
              <a:buClr>
                <a:schemeClr val="lt1"/>
              </a:buClr>
              <a:buSzPts val="1100"/>
              <a:buNone/>
              <a:defRPr sz="1100"/>
            </a:lvl2pPr>
            <a:lvl3pPr marL="1371600" lvl="2" indent="-228600" algn="l" rtl="0">
              <a:lnSpc>
                <a:spcPct val="90000"/>
              </a:lnSpc>
              <a:spcBef>
                <a:spcPts val="400"/>
              </a:spcBef>
              <a:spcAft>
                <a:spcPts val="0"/>
              </a:spcAft>
              <a:buClr>
                <a:schemeClr val="lt1"/>
              </a:buClr>
              <a:buSzPts val="900"/>
              <a:buNone/>
              <a:defRPr sz="900"/>
            </a:lvl3pPr>
            <a:lvl4pPr marL="1828800" lvl="3" indent="-228600" algn="l" rtl="0">
              <a:lnSpc>
                <a:spcPct val="90000"/>
              </a:lnSpc>
              <a:spcBef>
                <a:spcPts val="400"/>
              </a:spcBef>
              <a:spcAft>
                <a:spcPts val="0"/>
              </a:spcAft>
              <a:buClr>
                <a:schemeClr val="lt1"/>
              </a:buClr>
              <a:buSzPts val="800"/>
              <a:buNone/>
              <a:defRPr sz="800"/>
            </a:lvl4pPr>
            <a:lvl5pPr marL="2286000" lvl="4" indent="-228600" algn="l" rtl="0">
              <a:lnSpc>
                <a:spcPct val="90000"/>
              </a:lnSpc>
              <a:spcBef>
                <a:spcPts val="400"/>
              </a:spcBef>
              <a:spcAft>
                <a:spcPts val="0"/>
              </a:spcAft>
              <a:buClr>
                <a:schemeClr val="lt1"/>
              </a:buClr>
              <a:buSzPts val="800"/>
              <a:buNone/>
              <a:defRPr sz="800"/>
            </a:lvl5pPr>
            <a:lvl6pPr marL="2743200" lvl="5" indent="-228600" algn="l" rtl="0">
              <a:lnSpc>
                <a:spcPct val="90000"/>
              </a:lnSpc>
              <a:spcBef>
                <a:spcPts val="400"/>
              </a:spcBef>
              <a:spcAft>
                <a:spcPts val="0"/>
              </a:spcAft>
              <a:buClr>
                <a:schemeClr val="lt1"/>
              </a:buClr>
              <a:buSzPts val="800"/>
              <a:buNone/>
              <a:defRPr sz="800"/>
            </a:lvl6pPr>
            <a:lvl7pPr marL="3200400" lvl="6" indent="-228600" algn="l" rtl="0">
              <a:lnSpc>
                <a:spcPct val="90000"/>
              </a:lnSpc>
              <a:spcBef>
                <a:spcPts val="400"/>
              </a:spcBef>
              <a:spcAft>
                <a:spcPts val="0"/>
              </a:spcAft>
              <a:buClr>
                <a:schemeClr val="lt1"/>
              </a:buClr>
              <a:buSzPts val="800"/>
              <a:buNone/>
              <a:defRPr sz="800"/>
            </a:lvl7pPr>
            <a:lvl8pPr marL="3657600" lvl="7" indent="-228600" algn="l" rtl="0">
              <a:lnSpc>
                <a:spcPct val="90000"/>
              </a:lnSpc>
              <a:spcBef>
                <a:spcPts val="400"/>
              </a:spcBef>
              <a:spcAft>
                <a:spcPts val="0"/>
              </a:spcAft>
              <a:buClr>
                <a:schemeClr val="lt1"/>
              </a:buClr>
              <a:buSzPts val="800"/>
              <a:buNone/>
              <a:defRPr sz="800"/>
            </a:lvl8pPr>
            <a:lvl9pPr marL="4114800" lvl="8" indent="-228600" algn="l" rtl="0">
              <a:lnSpc>
                <a:spcPct val="90000"/>
              </a:lnSpc>
              <a:spcBef>
                <a:spcPts val="400"/>
              </a:spcBef>
              <a:spcAft>
                <a:spcPts val="0"/>
              </a:spcAft>
              <a:buClr>
                <a:schemeClr val="lt1"/>
              </a:buClr>
              <a:buSzPts val="800"/>
              <a:buNone/>
              <a:defRPr sz="800"/>
            </a:lvl9pPr>
          </a:lstStyle>
          <a:p>
            <a:endParaRPr/>
          </a:p>
        </p:txBody>
      </p:sp>
      <p:sp>
        <p:nvSpPr>
          <p:cNvPr id="189" name="Google Shape;189;p26"/>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0" name="Google Shape;190;p26"/>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26"/>
          <p:cNvSpPr txBox="1">
            <a:spLocks noGrp="1"/>
          </p:cNvSpPr>
          <p:nvPr>
            <p:ph type="sldNum" idx="12"/>
          </p:nvPr>
        </p:nvSpPr>
        <p:spPr>
          <a:xfrm>
            <a:off x="8047091" y="3532444"/>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στήλες">
  <p:cSld name="3 στήλες">
    <p:spTree>
      <p:nvGrpSpPr>
        <p:cNvPr id="1" name="Shape 192"/>
        <p:cNvGrpSpPr/>
        <p:nvPr/>
      </p:nvGrpSpPr>
      <p:grpSpPr>
        <a:xfrm>
          <a:off x="0" y="0"/>
          <a:ext cx="0" cy="0"/>
          <a:chOff x="0" y="0"/>
          <a:chExt cx="0" cy="0"/>
        </a:xfrm>
      </p:grpSpPr>
      <p:pic>
        <p:nvPicPr>
          <p:cNvPr id="193" name="Google Shape;193;p27"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194" name="Google Shape;194;p27"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195" name="Google Shape;195;p27"/>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7"/>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title"/>
          </p:nvPr>
        </p:nvSpPr>
        <p:spPr>
          <a:xfrm>
            <a:off x="501917" y="564921"/>
            <a:ext cx="72186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27"/>
          <p:cNvSpPr txBox="1">
            <a:spLocks noGrp="1"/>
          </p:cNvSpPr>
          <p:nvPr>
            <p:ph type="body" idx="1"/>
          </p:nvPr>
        </p:nvSpPr>
        <p:spPr>
          <a:xfrm>
            <a:off x="495710" y="1752655"/>
            <a:ext cx="23025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199" name="Google Shape;199;p27"/>
          <p:cNvSpPr txBox="1">
            <a:spLocks noGrp="1"/>
          </p:cNvSpPr>
          <p:nvPr>
            <p:ph type="body" idx="2"/>
          </p:nvPr>
        </p:nvSpPr>
        <p:spPr>
          <a:xfrm>
            <a:off x="510242" y="2267005"/>
            <a:ext cx="2287500" cy="2185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00" name="Google Shape;200;p27"/>
          <p:cNvSpPr txBox="1">
            <a:spLocks noGrp="1"/>
          </p:cNvSpPr>
          <p:nvPr>
            <p:ph type="body" idx="3"/>
          </p:nvPr>
        </p:nvSpPr>
        <p:spPr>
          <a:xfrm>
            <a:off x="2967019" y="1752655"/>
            <a:ext cx="22974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201" name="Google Shape;201;p27"/>
          <p:cNvSpPr txBox="1">
            <a:spLocks noGrp="1"/>
          </p:cNvSpPr>
          <p:nvPr>
            <p:ph type="body" idx="4"/>
          </p:nvPr>
        </p:nvSpPr>
        <p:spPr>
          <a:xfrm>
            <a:off x="2959103" y="2267005"/>
            <a:ext cx="2297400" cy="2185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02" name="Google Shape;202;p27"/>
          <p:cNvSpPr txBox="1">
            <a:spLocks noGrp="1"/>
          </p:cNvSpPr>
          <p:nvPr>
            <p:ph type="body" idx="5"/>
          </p:nvPr>
        </p:nvSpPr>
        <p:spPr>
          <a:xfrm>
            <a:off x="5418117" y="1752655"/>
            <a:ext cx="23025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203" name="Google Shape;203;p27"/>
          <p:cNvSpPr txBox="1">
            <a:spLocks noGrp="1"/>
          </p:cNvSpPr>
          <p:nvPr>
            <p:ph type="body" idx="6"/>
          </p:nvPr>
        </p:nvSpPr>
        <p:spPr>
          <a:xfrm>
            <a:off x="5418117" y="2267005"/>
            <a:ext cx="2302500" cy="2185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04" name="Google Shape;204;p27"/>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27"/>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27"/>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Στήλη 3 εικόνων">
  <p:cSld name="Στήλη 3 εικόνων">
    <p:spTree>
      <p:nvGrpSpPr>
        <p:cNvPr id="1" name="Shape 207"/>
        <p:cNvGrpSpPr/>
        <p:nvPr/>
      </p:nvGrpSpPr>
      <p:grpSpPr>
        <a:xfrm>
          <a:off x="0" y="0"/>
          <a:ext cx="0" cy="0"/>
          <a:chOff x="0" y="0"/>
          <a:chExt cx="0" cy="0"/>
        </a:xfrm>
      </p:grpSpPr>
      <p:pic>
        <p:nvPicPr>
          <p:cNvPr id="208" name="Google Shape;208;p28"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209" name="Google Shape;209;p28"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210" name="Google Shape;210;p28"/>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28"/>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28"/>
          <p:cNvSpPr txBox="1">
            <a:spLocks noGrp="1"/>
          </p:cNvSpPr>
          <p:nvPr>
            <p:ph type="title"/>
          </p:nvPr>
        </p:nvSpPr>
        <p:spPr>
          <a:xfrm>
            <a:off x="510242" y="564921"/>
            <a:ext cx="7210500" cy="810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28"/>
          <p:cNvSpPr txBox="1">
            <a:spLocks noGrp="1"/>
          </p:cNvSpPr>
          <p:nvPr>
            <p:ph type="body" idx="1"/>
          </p:nvPr>
        </p:nvSpPr>
        <p:spPr>
          <a:xfrm>
            <a:off x="510239" y="3223127"/>
            <a:ext cx="22875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214" name="Google Shape;214;p28"/>
          <p:cNvSpPr>
            <a:spLocks noGrp="1"/>
          </p:cNvSpPr>
          <p:nvPr>
            <p:ph type="pic" idx="2"/>
          </p:nvPr>
        </p:nvSpPr>
        <p:spPr>
          <a:xfrm>
            <a:off x="510239" y="1752655"/>
            <a:ext cx="2287500" cy="1143000"/>
          </a:xfrm>
          <a:prstGeom prst="roundRect">
            <a:avLst>
              <a:gd name="adj" fmla="val 0"/>
            </a:avLst>
          </a:prstGeom>
          <a:noFill/>
          <a:ln>
            <a:noFill/>
          </a:ln>
          <a:effectLst>
            <a:outerShdw blurRad="50800" dist="50800" dir="5400000" algn="tl" rotWithShape="0">
              <a:srgbClr val="000000">
                <a:alpha val="42750"/>
              </a:srgbClr>
            </a:outerShdw>
          </a:effectLst>
        </p:spPr>
      </p:sp>
      <p:sp>
        <p:nvSpPr>
          <p:cNvPr id="215" name="Google Shape;215;p28"/>
          <p:cNvSpPr txBox="1">
            <a:spLocks noGrp="1"/>
          </p:cNvSpPr>
          <p:nvPr>
            <p:ph type="body" idx="3"/>
          </p:nvPr>
        </p:nvSpPr>
        <p:spPr>
          <a:xfrm>
            <a:off x="510239" y="3655324"/>
            <a:ext cx="2287500" cy="796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16" name="Google Shape;216;p28"/>
          <p:cNvSpPr txBox="1">
            <a:spLocks noGrp="1"/>
          </p:cNvSpPr>
          <p:nvPr>
            <p:ph type="body" idx="4"/>
          </p:nvPr>
        </p:nvSpPr>
        <p:spPr>
          <a:xfrm>
            <a:off x="2959103" y="3223127"/>
            <a:ext cx="22974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217" name="Google Shape;217;p28"/>
          <p:cNvSpPr>
            <a:spLocks noGrp="1"/>
          </p:cNvSpPr>
          <p:nvPr>
            <p:ph type="pic" idx="5"/>
          </p:nvPr>
        </p:nvSpPr>
        <p:spPr>
          <a:xfrm>
            <a:off x="2959103" y="1752655"/>
            <a:ext cx="2297400" cy="1143000"/>
          </a:xfrm>
          <a:prstGeom prst="roundRect">
            <a:avLst>
              <a:gd name="adj" fmla="val 0"/>
            </a:avLst>
          </a:prstGeom>
          <a:noFill/>
          <a:ln>
            <a:noFill/>
          </a:ln>
          <a:effectLst>
            <a:outerShdw blurRad="50800" dist="50800" dir="5400000" algn="tl" rotWithShape="0">
              <a:srgbClr val="000000">
                <a:alpha val="42750"/>
              </a:srgbClr>
            </a:outerShdw>
          </a:effectLst>
        </p:spPr>
      </p:sp>
      <p:sp>
        <p:nvSpPr>
          <p:cNvPr id="218" name="Google Shape;218;p28"/>
          <p:cNvSpPr txBox="1">
            <a:spLocks noGrp="1"/>
          </p:cNvSpPr>
          <p:nvPr>
            <p:ph type="body" idx="6"/>
          </p:nvPr>
        </p:nvSpPr>
        <p:spPr>
          <a:xfrm>
            <a:off x="2958088" y="3655323"/>
            <a:ext cx="2300400" cy="796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19" name="Google Shape;219;p28"/>
          <p:cNvSpPr txBox="1">
            <a:spLocks noGrp="1"/>
          </p:cNvSpPr>
          <p:nvPr>
            <p:ph type="body" idx="7"/>
          </p:nvPr>
        </p:nvSpPr>
        <p:spPr>
          <a:xfrm>
            <a:off x="5423008" y="3223127"/>
            <a:ext cx="22977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800"/>
              <a:buNone/>
              <a:defRPr sz="1800" b="0">
                <a:solidFill>
                  <a:schemeClr val="lt1"/>
                </a:solidFill>
              </a:defRPr>
            </a:lvl1pPr>
            <a:lvl2pPr marL="914400" lvl="1" indent="-228600" algn="l" rtl="0">
              <a:lnSpc>
                <a:spcPct val="90000"/>
              </a:lnSpc>
              <a:spcBef>
                <a:spcPts val="400"/>
              </a:spcBef>
              <a:spcAft>
                <a:spcPts val="0"/>
              </a:spcAft>
              <a:buClr>
                <a:schemeClr val="lt1"/>
              </a:buClr>
              <a:buSzPts val="1500"/>
              <a:buNone/>
              <a:defRPr sz="1500" b="1"/>
            </a:lvl2pPr>
            <a:lvl3pPr marL="1371600" lvl="2" indent="-228600" algn="l" rtl="0">
              <a:lnSpc>
                <a:spcPct val="90000"/>
              </a:lnSpc>
              <a:spcBef>
                <a:spcPts val="400"/>
              </a:spcBef>
              <a:spcAft>
                <a:spcPts val="0"/>
              </a:spcAft>
              <a:buClr>
                <a:schemeClr val="lt1"/>
              </a:buClr>
              <a:buSzPts val="1400"/>
              <a:buNone/>
              <a:defRPr sz="1400" b="1"/>
            </a:lvl3pPr>
            <a:lvl4pPr marL="1828800" lvl="3" indent="-228600" algn="l" rtl="0">
              <a:lnSpc>
                <a:spcPct val="90000"/>
              </a:lnSpc>
              <a:spcBef>
                <a:spcPts val="400"/>
              </a:spcBef>
              <a:spcAft>
                <a:spcPts val="0"/>
              </a:spcAft>
              <a:buClr>
                <a:schemeClr val="lt1"/>
              </a:buClr>
              <a:buSzPts val="1200"/>
              <a:buNone/>
              <a:defRPr sz="1200" b="1"/>
            </a:lvl4pPr>
            <a:lvl5pPr marL="2286000" lvl="4" indent="-228600" algn="l" rtl="0">
              <a:lnSpc>
                <a:spcPct val="90000"/>
              </a:lnSpc>
              <a:spcBef>
                <a:spcPts val="400"/>
              </a:spcBef>
              <a:spcAft>
                <a:spcPts val="0"/>
              </a:spcAft>
              <a:buClr>
                <a:schemeClr val="lt1"/>
              </a:buClr>
              <a:buSzPts val="1200"/>
              <a:buNone/>
              <a:defRPr sz="1200" b="1"/>
            </a:lvl5pPr>
            <a:lvl6pPr marL="2743200" lvl="5" indent="-228600" algn="l" rtl="0">
              <a:lnSpc>
                <a:spcPct val="90000"/>
              </a:lnSpc>
              <a:spcBef>
                <a:spcPts val="400"/>
              </a:spcBef>
              <a:spcAft>
                <a:spcPts val="0"/>
              </a:spcAft>
              <a:buClr>
                <a:schemeClr val="lt1"/>
              </a:buClr>
              <a:buSzPts val="1200"/>
              <a:buNone/>
              <a:defRPr sz="1200" b="1"/>
            </a:lvl6pPr>
            <a:lvl7pPr marL="3200400" lvl="6" indent="-228600" algn="l" rtl="0">
              <a:lnSpc>
                <a:spcPct val="90000"/>
              </a:lnSpc>
              <a:spcBef>
                <a:spcPts val="400"/>
              </a:spcBef>
              <a:spcAft>
                <a:spcPts val="0"/>
              </a:spcAft>
              <a:buClr>
                <a:schemeClr val="lt1"/>
              </a:buClr>
              <a:buSzPts val="1200"/>
              <a:buNone/>
              <a:defRPr sz="1200" b="1"/>
            </a:lvl7pPr>
            <a:lvl8pPr marL="3657600" lvl="7" indent="-228600" algn="l" rtl="0">
              <a:lnSpc>
                <a:spcPct val="90000"/>
              </a:lnSpc>
              <a:spcBef>
                <a:spcPts val="400"/>
              </a:spcBef>
              <a:spcAft>
                <a:spcPts val="0"/>
              </a:spcAft>
              <a:buClr>
                <a:schemeClr val="lt1"/>
              </a:buClr>
              <a:buSzPts val="1200"/>
              <a:buNone/>
              <a:defRPr sz="1200" b="1"/>
            </a:lvl8pPr>
            <a:lvl9pPr marL="4114800" lvl="8" indent="-228600" algn="l" rtl="0">
              <a:lnSpc>
                <a:spcPct val="90000"/>
              </a:lnSpc>
              <a:spcBef>
                <a:spcPts val="400"/>
              </a:spcBef>
              <a:spcAft>
                <a:spcPts val="0"/>
              </a:spcAft>
              <a:buClr>
                <a:schemeClr val="lt1"/>
              </a:buClr>
              <a:buSzPts val="1200"/>
              <a:buNone/>
              <a:defRPr sz="1200" b="1"/>
            </a:lvl9pPr>
          </a:lstStyle>
          <a:p>
            <a:endParaRPr/>
          </a:p>
        </p:txBody>
      </p:sp>
      <p:sp>
        <p:nvSpPr>
          <p:cNvPr id="220" name="Google Shape;220;p28"/>
          <p:cNvSpPr>
            <a:spLocks noGrp="1"/>
          </p:cNvSpPr>
          <p:nvPr>
            <p:ph type="pic" idx="8"/>
          </p:nvPr>
        </p:nvSpPr>
        <p:spPr>
          <a:xfrm>
            <a:off x="5423008" y="1752655"/>
            <a:ext cx="2297700" cy="1143000"/>
          </a:xfrm>
          <a:prstGeom prst="roundRect">
            <a:avLst>
              <a:gd name="adj" fmla="val 0"/>
            </a:avLst>
          </a:prstGeom>
          <a:noFill/>
          <a:ln>
            <a:noFill/>
          </a:ln>
          <a:effectLst>
            <a:outerShdw blurRad="50800" dist="50800" dir="5400000" algn="tl" rotWithShape="0">
              <a:srgbClr val="000000">
                <a:alpha val="42750"/>
              </a:srgbClr>
            </a:outerShdw>
          </a:effectLst>
        </p:spPr>
      </p:sp>
      <p:sp>
        <p:nvSpPr>
          <p:cNvPr id="221" name="Google Shape;221;p28"/>
          <p:cNvSpPr txBox="1">
            <a:spLocks noGrp="1"/>
          </p:cNvSpPr>
          <p:nvPr>
            <p:ph type="body" idx="9"/>
          </p:nvPr>
        </p:nvSpPr>
        <p:spPr>
          <a:xfrm>
            <a:off x="5422915" y="3655321"/>
            <a:ext cx="2300700" cy="796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lt1"/>
              </a:buClr>
              <a:buSzPts val="1100"/>
              <a:buNone/>
              <a:defRPr sz="1100"/>
            </a:lvl1pPr>
            <a:lvl2pPr marL="914400" lvl="1" indent="-228600" algn="l" rtl="0">
              <a:lnSpc>
                <a:spcPct val="90000"/>
              </a:lnSpc>
              <a:spcBef>
                <a:spcPts val="400"/>
              </a:spcBef>
              <a:spcAft>
                <a:spcPts val="0"/>
              </a:spcAft>
              <a:buClr>
                <a:schemeClr val="lt1"/>
              </a:buClr>
              <a:buSzPts val="900"/>
              <a:buNone/>
              <a:defRPr sz="900"/>
            </a:lvl2pPr>
            <a:lvl3pPr marL="1371600" lvl="2" indent="-228600" algn="l" rtl="0">
              <a:lnSpc>
                <a:spcPct val="90000"/>
              </a:lnSpc>
              <a:spcBef>
                <a:spcPts val="400"/>
              </a:spcBef>
              <a:spcAft>
                <a:spcPts val="0"/>
              </a:spcAft>
              <a:buClr>
                <a:schemeClr val="lt1"/>
              </a:buClr>
              <a:buSzPts val="800"/>
              <a:buNone/>
              <a:defRPr sz="800"/>
            </a:lvl3pPr>
            <a:lvl4pPr marL="1828800" lvl="3" indent="-228600" algn="l" rtl="0">
              <a:lnSpc>
                <a:spcPct val="90000"/>
              </a:lnSpc>
              <a:spcBef>
                <a:spcPts val="400"/>
              </a:spcBef>
              <a:spcAft>
                <a:spcPts val="0"/>
              </a:spcAft>
              <a:buClr>
                <a:schemeClr val="lt1"/>
              </a:buClr>
              <a:buSzPts val="700"/>
              <a:buNone/>
              <a:defRPr sz="700"/>
            </a:lvl4pPr>
            <a:lvl5pPr marL="2286000" lvl="4" indent="-228600" algn="l" rtl="0">
              <a:lnSpc>
                <a:spcPct val="90000"/>
              </a:lnSpc>
              <a:spcBef>
                <a:spcPts val="400"/>
              </a:spcBef>
              <a:spcAft>
                <a:spcPts val="0"/>
              </a:spcAft>
              <a:buClr>
                <a:schemeClr val="lt1"/>
              </a:buClr>
              <a:buSzPts val="700"/>
              <a:buNone/>
              <a:defRPr sz="700"/>
            </a:lvl5pPr>
            <a:lvl6pPr marL="2743200" lvl="5" indent="-228600" algn="l" rtl="0">
              <a:lnSpc>
                <a:spcPct val="90000"/>
              </a:lnSpc>
              <a:spcBef>
                <a:spcPts val="400"/>
              </a:spcBef>
              <a:spcAft>
                <a:spcPts val="0"/>
              </a:spcAft>
              <a:buClr>
                <a:schemeClr val="lt1"/>
              </a:buClr>
              <a:buSzPts val="700"/>
              <a:buNone/>
              <a:defRPr sz="700"/>
            </a:lvl6pPr>
            <a:lvl7pPr marL="3200400" lvl="6" indent="-228600" algn="l" rtl="0">
              <a:lnSpc>
                <a:spcPct val="90000"/>
              </a:lnSpc>
              <a:spcBef>
                <a:spcPts val="400"/>
              </a:spcBef>
              <a:spcAft>
                <a:spcPts val="0"/>
              </a:spcAft>
              <a:buClr>
                <a:schemeClr val="lt1"/>
              </a:buClr>
              <a:buSzPts val="700"/>
              <a:buNone/>
              <a:defRPr sz="700"/>
            </a:lvl7pPr>
            <a:lvl8pPr marL="3657600" lvl="7" indent="-228600" algn="l" rtl="0">
              <a:lnSpc>
                <a:spcPct val="90000"/>
              </a:lnSpc>
              <a:spcBef>
                <a:spcPts val="400"/>
              </a:spcBef>
              <a:spcAft>
                <a:spcPts val="0"/>
              </a:spcAft>
              <a:buClr>
                <a:schemeClr val="lt1"/>
              </a:buClr>
              <a:buSzPts val="700"/>
              <a:buNone/>
              <a:defRPr sz="700"/>
            </a:lvl8pPr>
            <a:lvl9pPr marL="4114800" lvl="8" indent="-228600" algn="l" rtl="0">
              <a:lnSpc>
                <a:spcPct val="90000"/>
              </a:lnSpc>
              <a:spcBef>
                <a:spcPts val="400"/>
              </a:spcBef>
              <a:spcAft>
                <a:spcPts val="0"/>
              </a:spcAft>
              <a:buClr>
                <a:schemeClr val="lt1"/>
              </a:buClr>
              <a:buSzPts val="700"/>
              <a:buNone/>
              <a:defRPr sz="700"/>
            </a:lvl9pPr>
          </a:lstStyle>
          <a:p>
            <a:endParaRPr/>
          </a:p>
        </p:txBody>
      </p:sp>
      <p:sp>
        <p:nvSpPr>
          <p:cNvPr id="222" name="Google Shape;222;p28"/>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28"/>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4" name="Google Shape;224;p28"/>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25"/>
        <p:cNvGrpSpPr/>
        <p:nvPr/>
      </p:nvGrpSpPr>
      <p:grpSpPr>
        <a:xfrm>
          <a:off x="0" y="0"/>
          <a:ext cx="0" cy="0"/>
          <a:chOff x="0" y="0"/>
          <a:chExt cx="0" cy="0"/>
        </a:xfrm>
      </p:grpSpPr>
      <p:pic>
        <p:nvPicPr>
          <p:cNvPr id="226" name="Google Shape;226;p29" descr="HD-ShadowLong.png"/>
          <p:cNvPicPr preferRelativeResize="0"/>
          <p:nvPr/>
        </p:nvPicPr>
        <p:blipFill rotWithShape="1">
          <a:blip r:embed="rId2">
            <a:alphaModFix/>
          </a:blip>
          <a:srcRect/>
          <a:stretch/>
        </p:blipFill>
        <p:spPr>
          <a:xfrm>
            <a:off x="1" y="1477680"/>
            <a:ext cx="7828360" cy="240873"/>
          </a:xfrm>
          <a:prstGeom prst="rect">
            <a:avLst/>
          </a:prstGeom>
          <a:noFill/>
          <a:ln>
            <a:noFill/>
          </a:ln>
        </p:spPr>
      </p:pic>
      <p:pic>
        <p:nvPicPr>
          <p:cNvPr id="227" name="Google Shape;227;p29" descr="HD-ShadowShort.png"/>
          <p:cNvPicPr preferRelativeResize="0"/>
          <p:nvPr/>
        </p:nvPicPr>
        <p:blipFill rotWithShape="1">
          <a:blip r:embed="rId3">
            <a:alphaModFix/>
          </a:blip>
          <a:srcRect/>
          <a:stretch/>
        </p:blipFill>
        <p:spPr>
          <a:xfrm>
            <a:off x="7939370" y="1478426"/>
            <a:ext cx="1202249" cy="108202"/>
          </a:xfrm>
          <a:prstGeom prst="rect">
            <a:avLst/>
          </a:prstGeom>
          <a:noFill/>
          <a:ln>
            <a:noFill/>
          </a:ln>
        </p:spPr>
      </p:pic>
      <p:sp>
        <p:nvSpPr>
          <p:cNvPr id="228" name="Google Shape;228;p29"/>
          <p:cNvSpPr/>
          <p:nvPr/>
        </p:nvSpPr>
        <p:spPr>
          <a:xfrm>
            <a:off x="0" y="457200"/>
            <a:ext cx="78285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29"/>
          <p:cNvSpPr/>
          <p:nvPr/>
        </p:nvSpPr>
        <p:spPr>
          <a:xfrm>
            <a:off x="7939370" y="457200"/>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p:nvPr>
        </p:nvSpPr>
        <p:spPr>
          <a:xfrm>
            <a:off x="510241" y="564921"/>
            <a:ext cx="7210500" cy="810600"/>
          </a:xfrm>
          <a:prstGeom prst="rect">
            <a:avLst/>
          </a:prstGeom>
          <a:noFill/>
          <a:ln>
            <a:noFill/>
          </a:ln>
        </p:spPr>
        <p:txBody>
          <a:bodyPr spcFirstLastPara="1" wrap="square" lIns="68575" tIns="34275" rIns="68575" bIns="34275" anchor="ctr" anchorCtr="0">
            <a:normAutofit/>
          </a:bodyPr>
          <a:lstStyle>
            <a:lvl1pPr lvl="0" algn="r" rtl="0">
              <a:lnSpc>
                <a:spcPct val="90000"/>
              </a:lnSpc>
              <a:spcBef>
                <a:spcPts val="0"/>
              </a:spcBef>
              <a:spcAft>
                <a:spcPts val="0"/>
              </a:spcAft>
              <a:buClr>
                <a:schemeClr val="lt1"/>
              </a:buClr>
              <a:buSzPts val="2700"/>
              <a:buFont typeface="Trebuchet MS"/>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29"/>
          <p:cNvSpPr txBox="1">
            <a:spLocks noGrp="1"/>
          </p:cNvSpPr>
          <p:nvPr>
            <p:ph type="body" idx="1"/>
          </p:nvPr>
        </p:nvSpPr>
        <p:spPr>
          <a:xfrm rot="5400000">
            <a:off x="2765537" y="-502745"/>
            <a:ext cx="2699700" cy="7210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32" name="Google Shape;232;p29"/>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3" name="Google Shape;233;p29"/>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29"/>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solidFill>
                  <a:srgbClr val="FFFFFF"/>
                </a:solidFill>
              </a:defRPr>
            </a:lvl1pPr>
            <a:lvl2pPr marL="0" lvl="1" indent="0" algn="l" rtl="0">
              <a:spcBef>
                <a:spcPts val="0"/>
              </a:spcBef>
              <a:buNone/>
              <a:defRPr>
                <a:solidFill>
                  <a:srgbClr val="FFFFFF"/>
                </a:solidFill>
              </a:defRPr>
            </a:lvl2pPr>
            <a:lvl3pPr marL="0" lvl="2" indent="0" algn="l" rtl="0">
              <a:spcBef>
                <a:spcPts val="0"/>
              </a:spcBef>
              <a:buNone/>
              <a:defRPr>
                <a:solidFill>
                  <a:srgbClr val="FFFFFF"/>
                </a:solidFill>
              </a:defRPr>
            </a:lvl3pPr>
            <a:lvl4pPr marL="0" lvl="3" indent="0" algn="l" rtl="0">
              <a:spcBef>
                <a:spcPts val="0"/>
              </a:spcBef>
              <a:buNone/>
              <a:defRPr>
                <a:solidFill>
                  <a:srgbClr val="FFFFFF"/>
                </a:solidFill>
              </a:defRPr>
            </a:lvl4pPr>
            <a:lvl5pPr marL="0" lvl="4" indent="0" algn="l" rtl="0">
              <a:spcBef>
                <a:spcPts val="0"/>
              </a:spcBef>
              <a:buNone/>
              <a:defRPr>
                <a:solidFill>
                  <a:srgbClr val="FFFFFF"/>
                </a:solidFill>
              </a:defRPr>
            </a:lvl5pPr>
            <a:lvl6pPr marL="0" lvl="5" indent="0" algn="l" rtl="0">
              <a:spcBef>
                <a:spcPts val="0"/>
              </a:spcBef>
              <a:buNone/>
              <a:defRPr>
                <a:solidFill>
                  <a:srgbClr val="FFFFFF"/>
                </a:solidFill>
              </a:defRPr>
            </a:lvl6pPr>
            <a:lvl7pPr marL="0" lvl="6" indent="0" algn="l" rtl="0">
              <a:spcBef>
                <a:spcPts val="0"/>
              </a:spcBef>
              <a:buNone/>
              <a:defRPr>
                <a:solidFill>
                  <a:srgbClr val="FFFFFF"/>
                </a:solidFill>
              </a:defRPr>
            </a:lvl7pPr>
            <a:lvl8pPr marL="0" lvl="7" indent="0" algn="l" rtl="0">
              <a:spcBef>
                <a:spcPts val="0"/>
              </a:spcBef>
              <a:buNone/>
              <a:defRPr>
                <a:solidFill>
                  <a:srgbClr val="FFFFFF"/>
                </a:solidFill>
              </a:defRPr>
            </a:lvl8pPr>
            <a:lvl9pPr marL="0" lvl="8" indent="0" algn="l" rtl="0">
              <a:spcBef>
                <a:spcPts val="0"/>
              </a:spcBef>
              <a:buNone/>
              <a:defRPr>
                <a:solidFill>
                  <a:srgbClr val="FFFFFF"/>
                </a:solidFill>
              </a:defRPr>
            </a:lvl9pPr>
          </a:lstStyle>
          <a:p>
            <a:pPr marL="0" lvl="0" indent="0" algn="l"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35"/>
        <p:cNvGrpSpPr/>
        <p:nvPr/>
      </p:nvGrpSpPr>
      <p:grpSpPr>
        <a:xfrm>
          <a:off x="0" y="0"/>
          <a:ext cx="0" cy="0"/>
          <a:chOff x="0" y="0"/>
          <a:chExt cx="0" cy="0"/>
        </a:xfrm>
      </p:grpSpPr>
      <p:sp>
        <p:nvSpPr>
          <p:cNvPr id="236" name="Google Shape;236;p30"/>
          <p:cNvSpPr/>
          <p:nvPr/>
        </p:nvSpPr>
        <p:spPr>
          <a:xfrm rot="5400000">
            <a:off x="6087150" y="1401900"/>
            <a:ext cx="3830100" cy="1026300"/>
          </a:xfrm>
          <a:prstGeom prst="rect">
            <a:avLst/>
          </a:prstGeom>
          <a:solidFill>
            <a:srgbClr val="262626"/>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7" name="Google Shape;237;p30"/>
          <p:cNvSpPr/>
          <p:nvPr/>
        </p:nvSpPr>
        <p:spPr>
          <a:xfrm rot="5400000">
            <a:off x="7401150" y="4029153"/>
            <a:ext cx="1202100" cy="10263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30"/>
          <p:cNvSpPr txBox="1">
            <a:spLocks noGrp="1"/>
          </p:cNvSpPr>
          <p:nvPr>
            <p:ph type="title"/>
          </p:nvPr>
        </p:nvSpPr>
        <p:spPr>
          <a:xfrm rot="5400000">
            <a:off x="6366925" y="1687348"/>
            <a:ext cx="3265500" cy="805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 name="Google Shape;239;p30"/>
          <p:cNvSpPr txBox="1">
            <a:spLocks noGrp="1"/>
          </p:cNvSpPr>
          <p:nvPr>
            <p:ph type="body" idx="1"/>
          </p:nvPr>
        </p:nvSpPr>
        <p:spPr>
          <a:xfrm rot="5400000">
            <a:off x="1839095" y="-871652"/>
            <a:ext cx="3994800" cy="6652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400"/>
              </a:spcBef>
              <a:spcAft>
                <a:spcPts val="0"/>
              </a:spcAft>
              <a:buClr>
                <a:schemeClr val="lt1"/>
              </a:buClr>
              <a:buSzPts val="1400"/>
              <a:buChar char="•"/>
              <a:defRPr/>
            </a:lvl2pPr>
            <a:lvl3pPr marL="1371600" lvl="2" indent="-317500" algn="l" rtl="0">
              <a:lnSpc>
                <a:spcPct val="90000"/>
              </a:lnSpc>
              <a:spcBef>
                <a:spcPts val="400"/>
              </a:spcBef>
              <a:spcAft>
                <a:spcPts val="0"/>
              </a:spcAft>
              <a:buClr>
                <a:schemeClr val="lt1"/>
              </a:buClr>
              <a:buSzPts val="1400"/>
              <a:buChar char="•"/>
              <a:defRPr/>
            </a:lvl3pPr>
            <a:lvl4pPr marL="1828800" lvl="3" indent="-317500" algn="l" rtl="0">
              <a:lnSpc>
                <a:spcPct val="90000"/>
              </a:lnSpc>
              <a:spcBef>
                <a:spcPts val="400"/>
              </a:spcBef>
              <a:spcAft>
                <a:spcPts val="0"/>
              </a:spcAft>
              <a:buClr>
                <a:schemeClr val="lt1"/>
              </a:buClr>
              <a:buSzPts val="1400"/>
              <a:buChar char="•"/>
              <a:defRPr/>
            </a:lvl4pPr>
            <a:lvl5pPr marL="2286000" lvl="4" indent="-317500" algn="l" rtl="0">
              <a:lnSpc>
                <a:spcPct val="90000"/>
              </a:lnSpc>
              <a:spcBef>
                <a:spcPts val="400"/>
              </a:spcBef>
              <a:spcAft>
                <a:spcPts val="0"/>
              </a:spcAft>
              <a:buClr>
                <a:schemeClr val="lt1"/>
              </a:buClr>
              <a:buSzPts val="1400"/>
              <a:buChar char="•"/>
              <a:defRPr/>
            </a:lvl5pPr>
            <a:lvl6pPr marL="2743200" lvl="5" indent="-317500" algn="l" rtl="0">
              <a:lnSpc>
                <a:spcPct val="90000"/>
              </a:lnSpc>
              <a:spcBef>
                <a:spcPts val="400"/>
              </a:spcBef>
              <a:spcAft>
                <a:spcPts val="0"/>
              </a:spcAft>
              <a:buClr>
                <a:schemeClr val="lt1"/>
              </a:buClr>
              <a:buSzPts val="1400"/>
              <a:buChar char="•"/>
              <a:defRPr/>
            </a:lvl6pPr>
            <a:lvl7pPr marL="3200400" lvl="6" indent="-317500" algn="l" rtl="0">
              <a:lnSpc>
                <a:spcPct val="90000"/>
              </a:lnSpc>
              <a:spcBef>
                <a:spcPts val="400"/>
              </a:spcBef>
              <a:spcAft>
                <a:spcPts val="0"/>
              </a:spcAft>
              <a:buClr>
                <a:schemeClr val="lt1"/>
              </a:buClr>
              <a:buSzPts val="1400"/>
              <a:buChar char="•"/>
              <a:defRPr/>
            </a:lvl7pPr>
            <a:lvl8pPr marL="3657600" lvl="7" indent="-317500" algn="l" rtl="0">
              <a:lnSpc>
                <a:spcPct val="90000"/>
              </a:lnSpc>
              <a:spcBef>
                <a:spcPts val="400"/>
              </a:spcBef>
              <a:spcAft>
                <a:spcPts val="0"/>
              </a:spcAft>
              <a:buClr>
                <a:schemeClr val="lt1"/>
              </a:buClr>
              <a:buSzPts val="1400"/>
              <a:buChar char="•"/>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
        <p:nvSpPr>
          <p:cNvPr id="240" name="Google Shape;240;p30"/>
          <p:cNvSpPr txBox="1">
            <a:spLocks noGrp="1"/>
          </p:cNvSpPr>
          <p:nvPr>
            <p:ph type="dt" idx="10"/>
          </p:nvPr>
        </p:nvSpPr>
        <p:spPr>
          <a:xfrm>
            <a:off x="5105344" y="4452140"/>
            <a:ext cx="20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1" name="Google Shape;241;p30"/>
          <p:cNvSpPr txBox="1">
            <a:spLocks noGrp="1"/>
          </p:cNvSpPr>
          <p:nvPr>
            <p:ph type="ftr" idx="11"/>
          </p:nvPr>
        </p:nvSpPr>
        <p:spPr>
          <a:xfrm>
            <a:off x="510241" y="4452141"/>
            <a:ext cx="4595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30"/>
          <p:cNvSpPr txBox="1">
            <a:spLocks noGrp="1"/>
          </p:cNvSpPr>
          <p:nvPr>
            <p:ph type="sldNum" idx="12"/>
          </p:nvPr>
        </p:nvSpPr>
        <p:spPr>
          <a:xfrm>
            <a:off x="7573163" y="4048975"/>
            <a:ext cx="865500" cy="818100"/>
          </a:xfrm>
          <a:prstGeom prst="rect">
            <a:avLst/>
          </a:prstGeom>
          <a:noFill/>
          <a:ln>
            <a:noFill/>
          </a:ln>
        </p:spPr>
        <p:txBody>
          <a:bodyPr spcFirstLastPara="1" wrap="square" lIns="68575" tIns="34275" rIns="68575" bIns="34275" anchor="t" anchorCtr="0">
            <a:noAutofit/>
          </a:bodyPr>
          <a:lstStyle>
            <a:lvl1pPr marL="0" lvl="0" indent="0" algn="ctr" rtl="0">
              <a:spcBef>
                <a:spcPts val="0"/>
              </a:spcBef>
              <a:buNone/>
              <a:defRPr sz="2700" b="0" i="0" u="none" strike="noStrike" cap="none">
                <a:solidFill>
                  <a:srgbClr val="FFFFFF"/>
                </a:solidFill>
                <a:latin typeface="Trebuchet MS"/>
                <a:ea typeface="Trebuchet MS"/>
                <a:cs typeface="Trebuchet MS"/>
                <a:sym typeface="Trebuchet MS"/>
              </a:defRPr>
            </a:lvl1pPr>
            <a:lvl2pPr marL="0" lvl="1" indent="0" algn="ctr" rtl="0">
              <a:spcBef>
                <a:spcPts val="0"/>
              </a:spcBef>
              <a:buNone/>
              <a:defRPr sz="2700" b="0" i="0" u="none" strike="noStrike" cap="none">
                <a:solidFill>
                  <a:srgbClr val="FFFFFF"/>
                </a:solidFill>
                <a:latin typeface="Trebuchet MS"/>
                <a:ea typeface="Trebuchet MS"/>
                <a:cs typeface="Trebuchet MS"/>
                <a:sym typeface="Trebuchet MS"/>
              </a:defRPr>
            </a:lvl2pPr>
            <a:lvl3pPr marL="0" lvl="2" indent="0" algn="ctr" rtl="0">
              <a:spcBef>
                <a:spcPts val="0"/>
              </a:spcBef>
              <a:buNone/>
              <a:defRPr sz="2700" b="0" i="0" u="none" strike="noStrike" cap="none">
                <a:solidFill>
                  <a:srgbClr val="FFFFFF"/>
                </a:solidFill>
                <a:latin typeface="Trebuchet MS"/>
                <a:ea typeface="Trebuchet MS"/>
                <a:cs typeface="Trebuchet MS"/>
                <a:sym typeface="Trebuchet MS"/>
              </a:defRPr>
            </a:lvl3pPr>
            <a:lvl4pPr marL="0" lvl="3" indent="0" algn="ctr" rtl="0">
              <a:spcBef>
                <a:spcPts val="0"/>
              </a:spcBef>
              <a:buNone/>
              <a:defRPr sz="2700" b="0" i="0" u="none" strike="noStrike" cap="none">
                <a:solidFill>
                  <a:srgbClr val="FFFFFF"/>
                </a:solidFill>
                <a:latin typeface="Trebuchet MS"/>
                <a:ea typeface="Trebuchet MS"/>
                <a:cs typeface="Trebuchet MS"/>
                <a:sym typeface="Trebuchet MS"/>
              </a:defRPr>
            </a:lvl4pPr>
            <a:lvl5pPr marL="0" lvl="4" indent="0" algn="ctr" rtl="0">
              <a:spcBef>
                <a:spcPts val="0"/>
              </a:spcBef>
              <a:buNone/>
              <a:defRPr sz="2700" b="0" i="0" u="none" strike="noStrike" cap="none">
                <a:solidFill>
                  <a:srgbClr val="FFFFFF"/>
                </a:solidFill>
                <a:latin typeface="Trebuchet MS"/>
                <a:ea typeface="Trebuchet MS"/>
                <a:cs typeface="Trebuchet MS"/>
                <a:sym typeface="Trebuchet MS"/>
              </a:defRPr>
            </a:lvl5pPr>
            <a:lvl6pPr marL="0" lvl="5" indent="0" algn="ctr" rtl="0">
              <a:spcBef>
                <a:spcPts val="0"/>
              </a:spcBef>
              <a:buNone/>
              <a:defRPr sz="2700" b="0" i="0" u="none" strike="noStrike" cap="none">
                <a:solidFill>
                  <a:srgbClr val="FFFFFF"/>
                </a:solidFill>
                <a:latin typeface="Trebuchet MS"/>
                <a:ea typeface="Trebuchet MS"/>
                <a:cs typeface="Trebuchet MS"/>
                <a:sym typeface="Trebuchet MS"/>
              </a:defRPr>
            </a:lvl6pPr>
            <a:lvl7pPr marL="0" lvl="6" indent="0" algn="ctr" rtl="0">
              <a:spcBef>
                <a:spcPts val="0"/>
              </a:spcBef>
              <a:buNone/>
              <a:defRPr sz="2700" b="0" i="0" u="none" strike="noStrike" cap="none">
                <a:solidFill>
                  <a:srgbClr val="FFFFFF"/>
                </a:solidFill>
                <a:latin typeface="Trebuchet MS"/>
                <a:ea typeface="Trebuchet MS"/>
                <a:cs typeface="Trebuchet MS"/>
                <a:sym typeface="Trebuchet MS"/>
              </a:defRPr>
            </a:lvl7pPr>
            <a:lvl8pPr marL="0" lvl="7" indent="0" algn="ctr" rtl="0">
              <a:spcBef>
                <a:spcPts val="0"/>
              </a:spcBef>
              <a:buNone/>
              <a:defRPr sz="2700" b="0" i="0" u="none" strike="noStrike" cap="none">
                <a:solidFill>
                  <a:srgbClr val="FFFFFF"/>
                </a:solidFill>
                <a:latin typeface="Trebuchet MS"/>
                <a:ea typeface="Trebuchet MS"/>
                <a:cs typeface="Trebuchet MS"/>
                <a:sym typeface="Trebuchet MS"/>
              </a:defRPr>
            </a:lvl8pPr>
            <a:lvl9pPr marL="0" lvl="8" indent="0" algn="ctr" rtl="0">
              <a:spcBef>
                <a:spcPts val="0"/>
              </a:spcBef>
              <a:buNone/>
              <a:defRPr sz="2700" b="0" i="0" u="none" strike="noStrike" cap="none">
                <a:solidFill>
                  <a:srgbClr val="FFFFF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6A6753"/>
            </a:gs>
            <a:gs pos="50000">
              <a:srgbClr val="4A3D35"/>
            </a:gs>
            <a:gs pos="100000">
              <a:srgbClr val="261714"/>
            </a:gs>
          </a:gsLst>
          <a:lin ang="2519868" scaled="0"/>
        </a:gradFill>
        <a:effectLst/>
      </p:bgPr>
    </p:bg>
    <p:spTree>
      <p:nvGrpSpPr>
        <p:cNvPr id="1" name="Shape 50"/>
        <p:cNvGrpSpPr/>
        <p:nvPr/>
      </p:nvGrpSpPr>
      <p:grpSpPr>
        <a:xfrm>
          <a:off x="0" y="0"/>
          <a:ext cx="0" cy="0"/>
          <a:chOff x="0" y="0"/>
          <a:chExt cx="0" cy="0"/>
        </a:xfrm>
      </p:grpSpPr>
      <p:pic>
        <p:nvPicPr>
          <p:cNvPr id="51" name="Google Shape;51;p13" descr="hashOverlay-FullResolve.png"/>
          <p:cNvPicPr preferRelativeResize="0"/>
          <p:nvPr/>
        </p:nvPicPr>
        <p:blipFill rotWithShape="1">
          <a:blip r:embed="rId19">
            <a:alphaModFix amt="10000"/>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510241" y="564921"/>
            <a:ext cx="7210500" cy="810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700"/>
              <a:buFont typeface="Trebuchet MS"/>
              <a:buNone/>
              <a:defRPr sz="2700" b="0" i="0" u="none" strike="noStrike" cap="none">
                <a:solidFill>
                  <a:schemeClr val="lt1"/>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10241" y="1752655"/>
            <a:ext cx="7210500" cy="26997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400"/>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6pPr>
            <a:lvl7pPr marL="3200400" marR="0" lvl="6"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7pPr>
            <a:lvl8pPr marL="3657600" marR="0" lvl="7"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8pPr>
            <a:lvl9pPr marL="4114800" marR="0" lvl="8" indent="-298450" algn="l" rtl="0">
              <a:lnSpc>
                <a:spcPct val="90000"/>
              </a:lnSpc>
              <a:spcBef>
                <a:spcPts val="400"/>
              </a:spcBef>
              <a:spcAft>
                <a:spcPts val="0"/>
              </a:spcAft>
              <a:buClr>
                <a:schemeClr val="lt1"/>
              </a:buClr>
              <a:buSzPts val="1100"/>
              <a:buFont typeface="Arial"/>
              <a:buChar char="•"/>
              <a:defRPr sz="1100" b="0" i="0" u="none" strike="noStrike" cap="none">
                <a:solidFill>
                  <a:schemeClr val="lt1"/>
                </a:solidFill>
                <a:latin typeface="Trebuchet MS"/>
                <a:ea typeface="Trebuchet MS"/>
                <a:cs typeface="Trebuchet MS"/>
                <a:sym typeface="Trebuchet MS"/>
              </a:defRPr>
            </a:lvl9pPr>
          </a:lstStyle>
          <a:p>
            <a:endParaRPr/>
          </a:p>
        </p:txBody>
      </p:sp>
      <p:sp>
        <p:nvSpPr>
          <p:cNvPr id="54" name="Google Shape;54;p13"/>
          <p:cNvSpPr txBox="1">
            <a:spLocks noGrp="1"/>
          </p:cNvSpPr>
          <p:nvPr>
            <p:ph type="dt" idx="10"/>
          </p:nvPr>
        </p:nvSpPr>
        <p:spPr>
          <a:xfrm>
            <a:off x="5663236" y="4452140"/>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55" name="Google Shape;55;p13"/>
          <p:cNvSpPr txBox="1">
            <a:spLocks noGrp="1"/>
          </p:cNvSpPr>
          <p:nvPr>
            <p:ph type="ftr" idx="11"/>
          </p:nvPr>
        </p:nvSpPr>
        <p:spPr>
          <a:xfrm>
            <a:off x="510241" y="4452141"/>
            <a:ext cx="5153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lt1"/>
                </a:solidFill>
                <a:latin typeface="Trebuchet MS"/>
                <a:ea typeface="Trebuchet MS"/>
                <a:cs typeface="Trebuchet MS"/>
                <a:sym typeface="Trebuchet MS"/>
              </a:defRPr>
            </a:lvl9pPr>
          </a:lstStyle>
          <a:p>
            <a:endParaRPr/>
          </a:p>
        </p:txBody>
      </p:sp>
      <p:sp>
        <p:nvSpPr>
          <p:cNvPr id="56" name="Google Shape;56;p13"/>
          <p:cNvSpPr txBox="1">
            <a:spLocks noGrp="1"/>
          </p:cNvSpPr>
          <p:nvPr>
            <p:ph type="sldNum" idx="12"/>
          </p:nvPr>
        </p:nvSpPr>
        <p:spPr>
          <a:xfrm>
            <a:off x="8047091" y="564920"/>
            <a:ext cx="865500" cy="8181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2700" b="0" i="0" u="none" strike="noStrike" cap="none">
                <a:solidFill>
                  <a:srgbClr val="FFFFFF"/>
                </a:solidFill>
                <a:latin typeface="Trebuchet MS"/>
                <a:ea typeface="Trebuchet MS"/>
                <a:cs typeface="Trebuchet MS"/>
                <a:sym typeface="Trebuchet MS"/>
              </a:defRPr>
            </a:lvl1pPr>
            <a:lvl2pPr marL="0" marR="0" lvl="1" indent="0" algn="l" rtl="0">
              <a:spcBef>
                <a:spcPts val="0"/>
              </a:spcBef>
              <a:buNone/>
              <a:defRPr sz="2700" b="0" i="0" u="none" strike="noStrike" cap="none">
                <a:solidFill>
                  <a:srgbClr val="FFFFFF"/>
                </a:solidFill>
                <a:latin typeface="Trebuchet MS"/>
                <a:ea typeface="Trebuchet MS"/>
                <a:cs typeface="Trebuchet MS"/>
                <a:sym typeface="Trebuchet MS"/>
              </a:defRPr>
            </a:lvl2pPr>
            <a:lvl3pPr marL="0" marR="0" lvl="2" indent="0" algn="l" rtl="0">
              <a:spcBef>
                <a:spcPts val="0"/>
              </a:spcBef>
              <a:buNone/>
              <a:defRPr sz="2700" b="0" i="0" u="none" strike="noStrike" cap="none">
                <a:solidFill>
                  <a:srgbClr val="FFFFFF"/>
                </a:solidFill>
                <a:latin typeface="Trebuchet MS"/>
                <a:ea typeface="Trebuchet MS"/>
                <a:cs typeface="Trebuchet MS"/>
                <a:sym typeface="Trebuchet MS"/>
              </a:defRPr>
            </a:lvl3pPr>
            <a:lvl4pPr marL="0" marR="0" lvl="3" indent="0" algn="l" rtl="0">
              <a:spcBef>
                <a:spcPts val="0"/>
              </a:spcBef>
              <a:buNone/>
              <a:defRPr sz="2700" b="0" i="0" u="none" strike="noStrike" cap="none">
                <a:solidFill>
                  <a:srgbClr val="FFFFFF"/>
                </a:solidFill>
                <a:latin typeface="Trebuchet MS"/>
                <a:ea typeface="Trebuchet MS"/>
                <a:cs typeface="Trebuchet MS"/>
                <a:sym typeface="Trebuchet MS"/>
              </a:defRPr>
            </a:lvl4pPr>
            <a:lvl5pPr marL="0" marR="0" lvl="4" indent="0" algn="l" rtl="0">
              <a:spcBef>
                <a:spcPts val="0"/>
              </a:spcBef>
              <a:buNone/>
              <a:defRPr sz="2700" b="0" i="0" u="none" strike="noStrike" cap="none">
                <a:solidFill>
                  <a:srgbClr val="FFFFFF"/>
                </a:solidFill>
                <a:latin typeface="Trebuchet MS"/>
                <a:ea typeface="Trebuchet MS"/>
                <a:cs typeface="Trebuchet MS"/>
                <a:sym typeface="Trebuchet MS"/>
              </a:defRPr>
            </a:lvl5pPr>
            <a:lvl6pPr marL="0" marR="0" lvl="5" indent="0" algn="l" rtl="0">
              <a:spcBef>
                <a:spcPts val="0"/>
              </a:spcBef>
              <a:buNone/>
              <a:defRPr sz="2700" b="0" i="0" u="none" strike="noStrike" cap="none">
                <a:solidFill>
                  <a:srgbClr val="FFFFFF"/>
                </a:solidFill>
                <a:latin typeface="Trebuchet MS"/>
                <a:ea typeface="Trebuchet MS"/>
                <a:cs typeface="Trebuchet MS"/>
                <a:sym typeface="Trebuchet MS"/>
              </a:defRPr>
            </a:lvl6pPr>
            <a:lvl7pPr marL="0" marR="0" lvl="6" indent="0" algn="l" rtl="0">
              <a:spcBef>
                <a:spcPts val="0"/>
              </a:spcBef>
              <a:buNone/>
              <a:defRPr sz="2700" b="0" i="0" u="none" strike="noStrike" cap="none">
                <a:solidFill>
                  <a:srgbClr val="FFFFFF"/>
                </a:solidFill>
                <a:latin typeface="Trebuchet MS"/>
                <a:ea typeface="Trebuchet MS"/>
                <a:cs typeface="Trebuchet MS"/>
                <a:sym typeface="Trebuchet MS"/>
              </a:defRPr>
            </a:lvl7pPr>
            <a:lvl8pPr marL="0" marR="0" lvl="7" indent="0" algn="l" rtl="0">
              <a:spcBef>
                <a:spcPts val="0"/>
              </a:spcBef>
              <a:buNone/>
              <a:defRPr sz="2700" b="0" i="0" u="none" strike="noStrike" cap="none">
                <a:solidFill>
                  <a:srgbClr val="FFFFFF"/>
                </a:solidFill>
                <a:latin typeface="Trebuchet MS"/>
                <a:ea typeface="Trebuchet MS"/>
                <a:cs typeface="Trebuchet MS"/>
                <a:sym typeface="Trebuchet MS"/>
              </a:defRPr>
            </a:lvl8pPr>
            <a:lvl9pPr marL="0" marR="0" lvl="8" indent="0" algn="l" rtl="0">
              <a:spcBef>
                <a:spcPts val="0"/>
              </a:spcBef>
              <a:buNone/>
              <a:defRPr sz="2700" b="0" i="0" u="none" strike="noStrike" cap="none">
                <a:solidFill>
                  <a:srgbClr val="FFFFFF"/>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damtp.cam.ac.uk/events/strings02/dirac/speach.html" TargetMode="External"/><Relationship Id="rId7" Type="http://schemas.openxmlformats.org/officeDocument/2006/relationships/hyperlink" Target="https://www.claymath.org/millennium-problems"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www.quantamagazine.org/the-mystery-at-the-heart-of-physics-that-only-math-can-solve-20210610/" TargetMode="External"/><Relationship Id="rId5" Type="http://schemas.openxmlformats.org/officeDocument/2006/relationships/hyperlink" Target="https://en.wikipedia.org/wiki/Relationship_between_mathematics_and_physics" TargetMode="External"/><Relationship Id="rId4" Type="http://schemas.openxmlformats.org/officeDocument/2006/relationships/hyperlink" Target="https://penntoday.upenn.edu/news/where-math-meets-phys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ctrTitle"/>
          </p:nvPr>
        </p:nvSpPr>
        <p:spPr>
          <a:xfrm>
            <a:off x="279873" y="2125551"/>
            <a:ext cx="6338400" cy="1029900"/>
          </a:xfrm>
          <a:prstGeom prst="rect">
            <a:avLst/>
          </a:prstGeom>
          <a:noFill/>
          <a:ln>
            <a:noFill/>
          </a:ln>
        </p:spPr>
        <p:txBody>
          <a:bodyPr spcFirstLastPara="1" wrap="square" lIns="68575" tIns="34275" rIns="68575" bIns="34275" anchor="b" anchorCtr="0">
            <a:noAutofit/>
          </a:bodyPr>
          <a:lstStyle/>
          <a:p>
            <a:pPr marL="0" lvl="0" indent="0" algn="ctr" rtl="0">
              <a:lnSpc>
                <a:spcPct val="80000"/>
              </a:lnSpc>
              <a:spcBef>
                <a:spcPts val="0"/>
              </a:spcBef>
              <a:spcAft>
                <a:spcPts val="0"/>
              </a:spcAft>
              <a:buClr>
                <a:schemeClr val="lt1"/>
              </a:buClr>
              <a:buSzPts val="4500"/>
              <a:buFont typeface="Trebuchet MS"/>
              <a:buNone/>
            </a:pPr>
            <a:r>
              <a:rPr lang="el" sz="4500" b="1"/>
              <a:t>Διασκεδάζοντας </a:t>
            </a:r>
            <a:br>
              <a:rPr lang="el" sz="4500" b="1"/>
            </a:br>
            <a:r>
              <a:rPr lang="el" sz="4500" b="1"/>
              <a:t>με τα Μαθηματικά</a:t>
            </a:r>
            <a:endParaRPr/>
          </a:p>
        </p:txBody>
      </p:sp>
      <p:sp>
        <p:nvSpPr>
          <p:cNvPr id="249" name="Google Shape;249;p31"/>
          <p:cNvSpPr txBox="1">
            <a:spLocks noGrp="1"/>
          </p:cNvSpPr>
          <p:nvPr>
            <p:ph type="subTitle" idx="1"/>
          </p:nvPr>
        </p:nvSpPr>
        <p:spPr>
          <a:xfrm>
            <a:off x="510242" y="3295529"/>
            <a:ext cx="6108000" cy="838200"/>
          </a:xfrm>
          <a:prstGeom prst="rect">
            <a:avLst/>
          </a:prstGeom>
          <a:noFill/>
          <a:ln>
            <a:noFill/>
          </a:ln>
        </p:spPr>
        <p:txBody>
          <a:bodyPr spcFirstLastPara="1" wrap="square" lIns="68575" tIns="34275" rIns="68575" bIns="34275" anchor="t" anchorCtr="0">
            <a:noAutofit/>
          </a:bodyPr>
          <a:lstStyle/>
          <a:p>
            <a:pPr marL="0" lvl="0" indent="0" algn="ctr" rtl="0">
              <a:lnSpc>
                <a:spcPct val="110000"/>
              </a:lnSpc>
              <a:spcBef>
                <a:spcPts val="0"/>
              </a:spcBef>
              <a:spcAft>
                <a:spcPts val="0"/>
              </a:spcAft>
              <a:buClr>
                <a:schemeClr val="lt1"/>
              </a:buClr>
              <a:buSzPts val="2100"/>
              <a:buNone/>
            </a:pPr>
            <a:r>
              <a:rPr lang="el" sz="2100" b="1"/>
              <a:t>ΔΙΑΔΙΚΤΥΑΚΗ ΗΜΕΡΙΔΑ</a:t>
            </a:r>
            <a:endParaRPr/>
          </a:p>
          <a:p>
            <a:pPr marL="0" lvl="0" indent="0" algn="ctr" rtl="0">
              <a:lnSpc>
                <a:spcPct val="110000"/>
              </a:lnSpc>
              <a:spcBef>
                <a:spcPts val="0"/>
              </a:spcBef>
              <a:spcAft>
                <a:spcPts val="0"/>
              </a:spcAft>
              <a:buClr>
                <a:schemeClr val="lt1"/>
              </a:buClr>
              <a:buSzPts val="2100"/>
              <a:buNone/>
            </a:pPr>
            <a:r>
              <a:rPr lang="el" sz="2100" b="1"/>
              <a:t>9 Φεβρουαρίου 2022</a:t>
            </a:r>
            <a:endParaRPr/>
          </a:p>
          <a:p>
            <a:pPr marL="0" lvl="0" indent="0" algn="ctr" rtl="0">
              <a:lnSpc>
                <a:spcPct val="110000"/>
              </a:lnSpc>
              <a:spcBef>
                <a:spcPts val="0"/>
              </a:spcBef>
              <a:spcAft>
                <a:spcPts val="0"/>
              </a:spcAft>
              <a:buClr>
                <a:schemeClr val="lt1"/>
              </a:buClr>
              <a:buSzPts val="2100"/>
              <a:buNone/>
            </a:pPr>
            <a:r>
              <a:rPr lang="el" sz="2100" b="1"/>
              <a:t>18:00-20:00</a:t>
            </a:r>
            <a:endParaRPr b="1"/>
          </a:p>
        </p:txBody>
      </p:sp>
      <p:sp>
        <p:nvSpPr>
          <p:cNvPr id="250" name="Google Shape;250;p31"/>
          <p:cNvSpPr/>
          <p:nvPr/>
        </p:nvSpPr>
        <p:spPr>
          <a:xfrm>
            <a:off x="279873" y="75271"/>
            <a:ext cx="8541000" cy="831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 sz="5000" b="1" i="0" u="none" strike="noStrike" cap="none">
                <a:solidFill>
                  <a:srgbClr val="FAF9F9"/>
                </a:solidFill>
                <a:latin typeface="Trebuchet MS"/>
                <a:ea typeface="Trebuchet MS"/>
                <a:cs typeface="Trebuchet MS"/>
                <a:sym typeface="Trebuchet MS"/>
              </a:rPr>
              <a:t>Γενικό Λύκειο Λιμένα Θάσου</a:t>
            </a:r>
            <a:endParaRPr sz="1100"/>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26" name="Google Shape;326;p40"/>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   3 ?     3 ηλεκτρόνια ,  3 second  ,  3 γαλαξίες …? </a:t>
            </a:r>
            <a:endParaRPr sz="1600">
              <a:solidFill>
                <a:schemeClr val="dk1"/>
              </a:solidFill>
            </a:endParaRPr>
          </a:p>
        </p:txBody>
      </p:sp>
      <p:pic>
        <p:nvPicPr>
          <p:cNvPr id="327" name="Google Shape;327;p40"/>
          <p:cNvPicPr preferRelativeResize="0"/>
          <p:nvPr/>
        </p:nvPicPr>
        <p:blipFill>
          <a:blip r:embed="rId3">
            <a:alphaModFix/>
          </a:blip>
          <a:stretch>
            <a:fillRect/>
          </a:stretch>
        </p:blipFill>
        <p:spPr>
          <a:xfrm>
            <a:off x="311700" y="2795900"/>
            <a:ext cx="8137668" cy="572700"/>
          </a:xfrm>
          <a:prstGeom prst="rect">
            <a:avLst/>
          </a:prstGeom>
          <a:noFill/>
          <a:ln>
            <a:noFill/>
          </a:ln>
        </p:spPr>
      </p:pic>
      <p:pic>
        <p:nvPicPr>
          <p:cNvPr id="328" name="Google Shape;328;p40"/>
          <p:cNvPicPr preferRelativeResize="0"/>
          <p:nvPr/>
        </p:nvPicPr>
        <p:blipFill>
          <a:blip r:embed="rId4">
            <a:alphaModFix/>
          </a:blip>
          <a:stretch>
            <a:fillRect/>
          </a:stretch>
        </p:blipFill>
        <p:spPr>
          <a:xfrm>
            <a:off x="311700" y="3704175"/>
            <a:ext cx="2023625" cy="369275"/>
          </a:xfrm>
          <a:prstGeom prst="rect">
            <a:avLst/>
          </a:prstGeom>
          <a:noFill/>
          <a:ln>
            <a:noFill/>
          </a:ln>
        </p:spPr>
      </p:pic>
      <p:cxnSp>
        <p:nvCxnSpPr>
          <p:cNvPr id="329" name="Google Shape;329;p40"/>
          <p:cNvCxnSpPr>
            <a:stCxn id="328" idx="3"/>
          </p:cNvCxnSpPr>
          <p:nvPr/>
        </p:nvCxnSpPr>
        <p:spPr>
          <a:xfrm>
            <a:off x="2335325" y="3888812"/>
            <a:ext cx="3963900" cy="1500"/>
          </a:xfrm>
          <a:prstGeom prst="straightConnector1">
            <a:avLst/>
          </a:prstGeom>
          <a:noFill/>
          <a:ln w="28575" cap="flat" cmpd="sng">
            <a:solidFill>
              <a:srgbClr val="FF0000"/>
            </a:solidFill>
            <a:prstDash val="solid"/>
            <a:round/>
            <a:headEnd type="none" w="med" len="med"/>
            <a:tailEnd type="triangle" w="med" len="med"/>
          </a:ln>
        </p:spPr>
      </p:cxnSp>
      <p:pic>
        <p:nvPicPr>
          <p:cNvPr id="330" name="Google Shape;330;p40"/>
          <p:cNvPicPr preferRelativeResize="0"/>
          <p:nvPr/>
        </p:nvPicPr>
        <p:blipFill>
          <a:blip r:embed="rId5">
            <a:alphaModFix/>
          </a:blip>
          <a:stretch>
            <a:fillRect/>
          </a:stretch>
        </p:blipFill>
        <p:spPr>
          <a:xfrm>
            <a:off x="6380625" y="3521000"/>
            <a:ext cx="2023625" cy="133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36" name="Google Shape;336;p41"/>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   3 ?     3 ηλεκτρόνια ,  3 second  ,  3 γαλαξίες …? </a:t>
            </a:r>
            <a:endParaRPr sz="1600">
              <a:solidFill>
                <a:schemeClr val="dk1"/>
              </a:solidFill>
            </a:endParaRPr>
          </a:p>
        </p:txBody>
      </p:sp>
      <p:pic>
        <p:nvPicPr>
          <p:cNvPr id="337" name="Google Shape;337;p41"/>
          <p:cNvPicPr preferRelativeResize="0"/>
          <p:nvPr/>
        </p:nvPicPr>
        <p:blipFill>
          <a:blip r:embed="rId3">
            <a:alphaModFix/>
          </a:blip>
          <a:stretch>
            <a:fillRect/>
          </a:stretch>
        </p:blipFill>
        <p:spPr>
          <a:xfrm>
            <a:off x="311700" y="2795900"/>
            <a:ext cx="8137668" cy="572700"/>
          </a:xfrm>
          <a:prstGeom prst="rect">
            <a:avLst/>
          </a:prstGeom>
          <a:noFill/>
          <a:ln>
            <a:noFill/>
          </a:ln>
        </p:spPr>
      </p:pic>
      <p:pic>
        <p:nvPicPr>
          <p:cNvPr id="338" name="Google Shape;338;p41"/>
          <p:cNvPicPr preferRelativeResize="0"/>
          <p:nvPr/>
        </p:nvPicPr>
        <p:blipFill>
          <a:blip r:embed="rId4">
            <a:alphaModFix/>
          </a:blip>
          <a:stretch>
            <a:fillRect/>
          </a:stretch>
        </p:blipFill>
        <p:spPr>
          <a:xfrm>
            <a:off x="311700" y="3704175"/>
            <a:ext cx="2023625" cy="369275"/>
          </a:xfrm>
          <a:prstGeom prst="rect">
            <a:avLst/>
          </a:prstGeom>
          <a:noFill/>
          <a:ln>
            <a:noFill/>
          </a:ln>
        </p:spPr>
      </p:pic>
      <p:cxnSp>
        <p:nvCxnSpPr>
          <p:cNvPr id="339" name="Google Shape;339;p41"/>
          <p:cNvCxnSpPr>
            <a:stCxn id="338" idx="3"/>
          </p:cNvCxnSpPr>
          <p:nvPr/>
        </p:nvCxnSpPr>
        <p:spPr>
          <a:xfrm>
            <a:off x="2335325" y="3888812"/>
            <a:ext cx="3963900" cy="1500"/>
          </a:xfrm>
          <a:prstGeom prst="straightConnector1">
            <a:avLst/>
          </a:prstGeom>
          <a:noFill/>
          <a:ln w="28575" cap="flat" cmpd="sng">
            <a:solidFill>
              <a:srgbClr val="FF0000"/>
            </a:solidFill>
            <a:prstDash val="solid"/>
            <a:round/>
            <a:headEnd type="none" w="med" len="med"/>
            <a:tailEnd type="triangle" w="med" len="med"/>
          </a:ln>
        </p:spPr>
      </p:cxnSp>
      <p:cxnSp>
        <p:nvCxnSpPr>
          <p:cNvPr id="340" name="Google Shape;340;p41"/>
          <p:cNvCxnSpPr>
            <a:stCxn id="341" idx="1"/>
            <a:endCxn id="342" idx="3"/>
          </p:cNvCxnSpPr>
          <p:nvPr/>
        </p:nvCxnSpPr>
        <p:spPr>
          <a:xfrm flipH="1">
            <a:off x="3527350" y="4207000"/>
            <a:ext cx="2737500" cy="291900"/>
          </a:xfrm>
          <a:prstGeom prst="straightConnector1">
            <a:avLst/>
          </a:prstGeom>
          <a:noFill/>
          <a:ln w="28575" cap="flat" cmpd="sng">
            <a:solidFill>
              <a:srgbClr val="FF0000"/>
            </a:solidFill>
            <a:prstDash val="solid"/>
            <a:round/>
            <a:headEnd type="none" w="med" len="med"/>
            <a:tailEnd type="triangle" w="med" len="med"/>
          </a:ln>
        </p:spPr>
      </p:cxnSp>
      <p:pic>
        <p:nvPicPr>
          <p:cNvPr id="343" name="Google Shape;343;p41"/>
          <p:cNvPicPr preferRelativeResize="0"/>
          <p:nvPr/>
        </p:nvPicPr>
        <p:blipFill>
          <a:blip r:embed="rId5">
            <a:alphaModFix/>
          </a:blip>
          <a:stretch>
            <a:fillRect/>
          </a:stretch>
        </p:blipFill>
        <p:spPr>
          <a:xfrm>
            <a:off x="184850" y="4270400"/>
            <a:ext cx="3267825" cy="437175"/>
          </a:xfrm>
          <a:prstGeom prst="rect">
            <a:avLst/>
          </a:prstGeom>
          <a:noFill/>
          <a:ln>
            <a:noFill/>
          </a:ln>
        </p:spPr>
      </p:pic>
      <p:pic>
        <p:nvPicPr>
          <p:cNvPr id="344" name="Google Shape;344;p41"/>
          <p:cNvPicPr preferRelativeResize="0"/>
          <p:nvPr/>
        </p:nvPicPr>
        <p:blipFill>
          <a:blip r:embed="rId6">
            <a:alphaModFix/>
          </a:blip>
          <a:stretch>
            <a:fillRect/>
          </a:stretch>
        </p:blipFill>
        <p:spPr>
          <a:xfrm>
            <a:off x="6380625" y="3521000"/>
            <a:ext cx="2023625" cy="1332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50" name="Google Shape;350;p42"/>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   3 ?     3 ηλεκτρόνια ,  3 second  ,  3 γαλαξίες …? </a:t>
            </a:r>
            <a:endParaRPr sz="1600">
              <a:solidFill>
                <a:schemeClr val="dk1"/>
              </a:solidFill>
            </a:endParaRPr>
          </a:p>
        </p:txBody>
      </p:sp>
      <p:pic>
        <p:nvPicPr>
          <p:cNvPr id="351" name="Google Shape;351;p42"/>
          <p:cNvPicPr preferRelativeResize="0"/>
          <p:nvPr/>
        </p:nvPicPr>
        <p:blipFill>
          <a:blip r:embed="rId3">
            <a:alphaModFix/>
          </a:blip>
          <a:stretch>
            <a:fillRect/>
          </a:stretch>
        </p:blipFill>
        <p:spPr>
          <a:xfrm>
            <a:off x="311700" y="2795900"/>
            <a:ext cx="8137668" cy="572700"/>
          </a:xfrm>
          <a:prstGeom prst="rect">
            <a:avLst/>
          </a:prstGeom>
          <a:noFill/>
          <a:ln>
            <a:noFill/>
          </a:ln>
        </p:spPr>
      </p:pic>
      <p:pic>
        <p:nvPicPr>
          <p:cNvPr id="352" name="Google Shape;352;p42"/>
          <p:cNvPicPr preferRelativeResize="0"/>
          <p:nvPr/>
        </p:nvPicPr>
        <p:blipFill>
          <a:blip r:embed="rId4">
            <a:alphaModFix/>
          </a:blip>
          <a:stretch>
            <a:fillRect/>
          </a:stretch>
        </p:blipFill>
        <p:spPr>
          <a:xfrm>
            <a:off x="311700" y="3704175"/>
            <a:ext cx="2023625" cy="369275"/>
          </a:xfrm>
          <a:prstGeom prst="rect">
            <a:avLst/>
          </a:prstGeom>
          <a:noFill/>
          <a:ln>
            <a:noFill/>
          </a:ln>
        </p:spPr>
      </p:pic>
      <p:cxnSp>
        <p:nvCxnSpPr>
          <p:cNvPr id="353" name="Google Shape;353;p42"/>
          <p:cNvCxnSpPr>
            <a:stCxn id="352" idx="3"/>
          </p:cNvCxnSpPr>
          <p:nvPr/>
        </p:nvCxnSpPr>
        <p:spPr>
          <a:xfrm>
            <a:off x="2335325" y="3888812"/>
            <a:ext cx="3963900" cy="1500"/>
          </a:xfrm>
          <a:prstGeom prst="straightConnector1">
            <a:avLst/>
          </a:prstGeom>
          <a:noFill/>
          <a:ln w="28575" cap="flat" cmpd="sng">
            <a:solidFill>
              <a:srgbClr val="FF0000"/>
            </a:solidFill>
            <a:prstDash val="solid"/>
            <a:round/>
            <a:headEnd type="none" w="med" len="med"/>
            <a:tailEnd type="triangle" w="med" len="med"/>
          </a:ln>
        </p:spPr>
      </p:cxnSp>
      <p:cxnSp>
        <p:nvCxnSpPr>
          <p:cNvPr id="354" name="Google Shape;354;p42"/>
          <p:cNvCxnSpPr>
            <a:stCxn id="355" idx="1"/>
            <a:endCxn id="356" idx="3"/>
          </p:cNvCxnSpPr>
          <p:nvPr/>
        </p:nvCxnSpPr>
        <p:spPr>
          <a:xfrm flipH="1">
            <a:off x="3527350" y="4207000"/>
            <a:ext cx="2737500" cy="291900"/>
          </a:xfrm>
          <a:prstGeom prst="straightConnector1">
            <a:avLst/>
          </a:prstGeom>
          <a:noFill/>
          <a:ln w="28575" cap="flat" cmpd="sng">
            <a:solidFill>
              <a:srgbClr val="FF0000"/>
            </a:solidFill>
            <a:prstDash val="solid"/>
            <a:round/>
            <a:headEnd type="none" w="med" len="med"/>
            <a:tailEnd type="triangle" w="med" len="med"/>
          </a:ln>
        </p:spPr>
      </p:cxnSp>
      <p:pic>
        <p:nvPicPr>
          <p:cNvPr id="357" name="Google Shape;357;p42"/>
          <p:cNvPicPr preferRelativeResize="0"/>
          <p:nvPr/>
        </p:nvPicPr>
        <p:blipFill>
          <a:blip r:embed="rId5">
            <a:alphaModFix/>
          </a:blip>
          <a:stretch>
            <a:fillRect/>
          </a:stretch>
        </p:blipFill>
        <p:spPr>
          <a:xfrm>
            <a:off x="104200" y="4270725"/>
            <a:ext cx="3348475" cy="436825"/>
          </a:xfrm>
          <a:prstGeom prst="rect">
            <a:avLst/>
          </a:prstGeom>
          <a:noFill/>
          <a:ln>
            <a:noFill/>
          </a:ln>
        </p:spPr>
      </p:pic>
      <p:cxnSp>
        <p:nvCxnSpPr>
          <p:cNvPr id="358" name="Google Shape;358;p42"/>
          <p:cNvCxnSpPr/>
          <p:nvPr/>
        </p:nvCxnSpPr>
        <p:spPr>
          <a:xfrm rot="10800000" flipH="1">
            <a:off x="2297150" y="4087425"/>
            <a:ext cx="944100" cy="690600"/>
          </a:xfrm>
          <a:prstGeom prst="straightConnector1">
            <a:avLst/>
          </a:prstGeom>
          <a:noFill/>
          <a:ln w="28575" cap="flat" cmpd="sng">
            <a:solidFill>
              <a:srgbClr val="FF0000"/>
            </a:solidFill>
            <a:prstDash val="solid"/>
            <a:round/>
            <a:headEnd type="none" w="med" len="med"/>
            <a:tailEnd type="none" w="med" len="med"/>
          </a:ln>
        </p:spPr>
      </p:cxnSp>
      <p:cxnSp>
        <p:nvCxnSpPr>
          <p:cNvPr id="359" name="Google Shape;359;p42"/>
          <p:cNvCxnSpPr/>
          <p:nvPr/>
        </p:nvCxnSpPr>
        <p:spPr>
          <a:xfrm rot="10800000">
            <a:off x="2311175" y="4157875"/>
            <a:ext cx="662400" cy="732900"/>
          </a:xfrm>
          <a:prstGeom prst="straightConnector1">
            <a:avLst/>
          </a:prstGeom>
          <a:noFill/>
          <a:ln w="28575" cap="flat" cmpd="sng">
            <a:solidFill>
              <a:srgbClr val="FF0000"/>
            </a:solidFill>
            <a:prstDash val="solid"/>
            <a:round/>
            <a:headEnd type="none" w="med" len="med"/>
            <a:tailEnd type="none" w="med" len="med"/>
          </a:ln>
        </p:spPr>
      </p:cxnSp>
      <p:sp>
        <p:nvSpPr>
          <p:cNvPr id="360" name="Google Shape;360;p42"/>
          <p:cNvSpPr/>
          <p:nvPr/>
        </p:nvSpPr>
        <p:spPr>
          <a:xfrm>
            <a:off x="549775" y="4214375"/>
            <a:ext cx="1028700" cy="4932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42"/>
          <p:cNvPicPr preferRelativeResize="0"/>
          <p:nvPr/>
        </p:nvPicPr>
        <p:blipFill>
          <a:blip r:embed="rId6">
            <a:alphaModFix/>
          </a:blip>
          <a:stretch>
            <a:fillRect/>
          </a:stretch>
        </p:blipFill>
        <p:spPr>
          <a:xfrm>
            <a:off x="6380625" y="3521000"/>
            <a:ext cx="2023625" cy="13326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67" name="Google Shape;367;p43"/>
          <p:cNvSpPr txBox="1">
            <a:spLocks noGrp="1"/>
          </p:cNvSpPr>
          <p:nvPr>
            <p:ph type="body" idx="1"/>
          </p:nvPr>
        </p:nvSpPr>
        <p:spPr>
          <a:xfrm>
            <a:off x="311700" y="1152475"/>
            <a:ext cx="3999900" cy="34164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l" b="1" i="1">
                <a:solidFill>
                  <a:srgbClr val="FF9900"/>
                </a:solidFill>
              </a:rPr>
              <a:t>ΜΑΘΗΜΑΤΙΚΑ</a:t>
            </a:r>
            <a:endParaRPr b="1" i="1">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είναι μία γλώσσα της λογικής , που περιγράφει αριθμούς, σύνολα, τον χώρο</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δεν εξαρτώνται από το πείραμα </a:t>
            </a:r>
            <a:endParaRPr>
              <a:solidFill>
                <a:schemeClr val="dk1"/>
              </a:solidFill>
            </a:endParaRPr>
          </a:p>
          <a:p>
            <a:pPr marL="9144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δεν έχουν πάντα κάποια πρακτική εφαρμογή</a:t>
            </a:r>
            <a:endParaRPr>
              <a:solidFill>
                <a:schemeClr val="dk1"/>
              </a:solidFill>
            </a:endParaRPr>
          </a:p>
        </p:txBody>
      </p:sp>
      <p:sp>
        <p:nvSpPr>
          <p:cNvPr id="368" name="Google Shape;368;p43"/>
          <p:cNvSpPr txBox="1">
            <a:spLocks noGrp="1"/>
          </p:cNvSpPr>
          <p:nvPr>
            <p:ph type="body" idx="2"/>
          </p:nvPr>
        </p:nvSpPr>
        <p:spPr>
          <a:xfrm>
            <a:off x="4832400" y="1152475"/>
            <a:ext cx="3999900" cy="3416400"/>
          </a:xfrm>
          <a:prstGeom prst="rect">
            <a:avLst/>
          </a:prstGeom>
          <a:ln w="9525" cap="flat" cmpd="sng">
            <a:solidFill>
              <a:srgbClr val="434343"/>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l" b="1" i="1">
                <a:solidFill>
                  <a:srgbClr val="FF9900"/>
                </a:solidFill>
              </a:rPr>
              <a:t>ΦΥΣΙΚΗ</a:t>
            </a: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περιγράφει τη δομή της ύλης και το πως αυτή  αλληλεπιδρά</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αποτελεί μαθηματική περιγραφή της φύσης-χρησιμοποιεί τα μαθηματικά σαν </a:t>
            </a:r>
            <a:r>
              <a:rPr lang="el" i="1">
                <a:solidFill>
                  <a:schemeClr val="dk1"/>
                </a:solidFill>
              </a:rPr>
              <a:t>εργαλείο </a:t>
            </a:r>
            <a:endParaRPr i="1">
              <a:solidFill>
                <a:schemeClr val="dk1"/>
              </a:solidFill>
            </a:endParaRPr>
          </a:p>
          <a:p>
            <a:pPr marL="914400" lvl="0" indent="0" algn="l" rtl="0">
              <a:spcBef>
                <a:spcPts val="1200"/>
              </a:spcBef>
              <a:spcAft>
                <a:spcPts val="0"/>
              </a:spcAft>
              <a:buNone/>
            </a:pPr>
            <a:endParaRPr i="1">
              <a:solidFill>
                <a:schemeClr val="dk1"/>
              </a:solidFill>
            </a:endParaRPr>
          </a:p>
          <a:p>
            <a:pPr marL="457200" lvl="0" indent="-317500" algn="l" rtl="0">
              <a:spcBef>
                <a:spcPts val="1200"/>
              </a:spcBef>
              <a:spcAft>
                <a:spcPts val="0"/>
              </a:spcAft>
              <a:buClr>
                <a:schemeClr val="dk1"/>
              </a:buClr>
              <a:buSzPts val="1400"/>
              <a:buChar char="●"/>
            </a:pPr>
            <a:r>
              <a:rPr lang="el" i="1">
                <a:solidFill>
                  <a:schemeClr val="dk1"/>
                </a:solidFill>
              </a:rPr>
              <a:t>εξαρτάται από την παρατήρηση και το πείραμα</a:t>
            </a:r>
            <a:endParaRPr i="1">
              <a:solidFill>
                <a:schemeClr val="dk1"/>
              </a:solidFill>
            </a:endParaRPr>
          </a:p>
        </p:txBody>
      </p:sp>
      <p:sp>
        <p:nvSpPr>
          <p:cNvPr id="369" name="Google Shape;369;p43"/>
          <p:cNvSpPr txBox="1"/>
          <p:nvPr/>
        </p:nvSpPr>
        <p:spPr>
          <a:xfrm>
            <a:off x="5045050" y="1931500"/>
            <a:ext cx="73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75" name="Google Shape;375;p44"/>
          <p:cNvSpPr txBox="1">
            <a:spLocks noGrp="1"/>
          </p:cNvSpPr>
          <p:nvPr>
            <p:ph type="body" idx="1"/>
          </p:nvPr>
        </p:nvSpPr>
        <p:spPr>
          <a:xfrm>
            <a:off x="311700" y="1152475"/>
            <a:ext cx="3999900" cy="3416400"/>
          </a:xfrm>
          <a:prstGeom prst="rect">
            <a:avLst/>
          </a:prstGeom>
          <a:ln w="9525" cap="flat" cmpd="sng">
            <a:solidFill>
              <a:srgbClr val="666666"/>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l" b="1" i="1">
                <a:solidFill>
                  <a:srgbClr val="FF9900"/>
                </a:solidFill>
              </a:rPr>
              <a:t>ΜΑΘΗΜΑΤΙΚΑ</a:t>
            </a:r>
            <a:endParaRPr b="1" i="1">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είναι μία γλώσσα της λογικής , που περιγράφει αριθμούς, σύνολα, τον χώρο</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δεν εξαρτώνται από το πείραμα </a:t>
            </a:r>
            <a:endParaRPr>
              <a:solidFill>
                <a:schemeClr val="dk1"/>
              </a:solidFill>
            </a:endParaRPr>
          </a:p>
          <a:p>
            <a:pPr marL="9144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δεν έχουν πάντα κάποια πρακτική εφαρμογή</a:t>
            </a:r>
            <a:endParaRPr>
              <a:solidFill>
                <a:schemeClr val="dk1"/>
              </a:solidFill>
            </a:endParaRPr>
          </a:p>
        </p:txBody>
      </p:sp>
      <p:sp>
        <p:nvSpPr>
          <p:cNvPr id="376" name="Google Shape;376;p44"/>
          <p:cNvSpPr txBox="1">
            <a:spLocks noGrp="1"/>
          </p:cNvSpPr>
          <p:nvPr>
            <p:ph type="body" idx="2"/>
          </p:nvPr>
        </p:nvSpPr>
        <p:spPr>
          <a:xfrm>
            <a:off x="4832400" y="1152475"/>
            <a:ext cx="3999900" cy="3416400"/>
          </a:xfrm>
          <a:prstGeom prst="rect">
            <a:avLst/>
          </a:prstGeom>
          <a:ln w="9525" cap="flat" cmpd="sng">
            <a:solidFill>
              <a:srgbClr val="434343"/>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l" b="1" i="1">
                <a:solidFill>
                  <a:srgbClr val="FF9900"/>
                </a:solidFill>
              </a:rPr>
              <a:t>ΦΥΣΙΚΗ</a:t>
            </a: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περιγράφει τη δομή της ύλης και το πως αυτή  αλληλεπιδρά</a:t>
            </a:r>
            <a:endParaRPr>
              <a:solidFill>
                <a:schemeClr val="dk1"/>
              </a:solidFill>
            </a:endParaRPr>
          </a:p>
          <a:p>
            <a:pPr marL="457200" lvl="0" indent="0" algn="l" rtl="0">
              <a:spcBef>
                <a:spcPts val="1200"/>
              </a:spcBef>
              <a:spcAft>
                <a:spcPts val="0"/>
              </a:spcAft>
              <a:buNone/>
            </a:pPr>
            <a:endParaRPr>
              <a:solidFill>
                <a:schemeClr val="dk1"/>
              </a:solidFill>
            </a:endParaRPr>
          </a:p>
          <a:p>
            <a:pPr marL="457200" lvl="0" indent="-317500" algn="l" rtl="0">
              <a:spcBef>
                <a:spcPts val="1200"/>
              </a:spcBef>
              <a:spcAft>
                <a:spcPts val="0"/>
              </a:spcAft>
              <a:buClr>
                <a:schemeClr val="dk1"/>
              </a:buClr>
              <a:buSzPts val="1400"/>
              <a:buChar char="●"/>
            </a:pPr>
            <a:r>
              <a:rPr lang="el">
                <a:solidFill>
                  <a:schemeClr val="dk1"/>
                </a:solidFill>
              </a:rPr>
              <a:t>αποτελεί μαθηματική περιγραφή της φύσης-χρησιμοποιεί τα μαθηματικά σαν </a:t>
            </a:r>
            <a:r>
              <a:rPr lang="el" i="1">
                <a:solidFill>
                  <a:schemeClr val="dk1"/>
                </a:solidFill>
              </a:rPr>
              <a:t>εργαλείο </a:t>
            </a:r>
            <a:endParaRPr i="1">
              <a:solidFill>
                <a:schemeClr val="dk1"/>
              </a:solidFill>
            </a:endParaRPr>
          </a:p>
          <a:p>
            <a:pPr marL="914400" lvl="0" indent="0" algn="l" rtl="0">
              <a:spcBef>
                <a:spcPts val="1200"/>
              </a:spcBef>
              <a:spcAft>
                <a:spcPts val="0"/>
              </a:spcAft>
              <a:buNone/>
            </a:pPr>
            <a:endParaRPr i="1">
              <a:solidFill>
                <a:schemeClr val="dk1"/>
              </a:solidFill>
            </a:endParaRPr>
          </a:p>
          <a:p>
            <a:pPr marL="457200" lvl="0" indent="-317500" algn="l" rtl="0">
              <a:spcBef>
                <a:spcPts val="1200"/>
              </a:spcBef>
              <a:spcAft>
                <a:spcPts val="0"/>
              </a:spcAft>
              <a:buClr>
                <a:schemeClr val="dk1"/>
              </a:buClr>
              <a:buSzPts val="1400"/>
              <a:buChar char="●"/>
            </a:pPr>
            <a:r>
              <a:rPr lang="el" i="1">
                <a:solidFill>
                  <a:schemeClr val="dk1"/>
                </a:solidFill>
              </a:rPr>
              <a:t>εξαρτάται από την παρατήρηση και το πείραμα</a:t>
            </a:r>
            <a:endParaRPr i="1">
              <a:solidFill>
                <a:schemeClr val="dk1"/>
              </a:solidFill>
            </a:endParaRPr>
          </a:p>
        </p:txBody>
      </p:sp>
      <p:sp>
        <p:nvSpPr>
          <p:cNvPr id="377" name="Google Shape;377;p44"/>
          <p:cNvSpPr txBox="1"/>
          <p:nvPr/>
        </p:nvSpPr>
        <p:spPr>
          <a:xfrm>
            <a:off x="5045050" y="1931500"/>
            <a:ext cx="73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78" name="Google Shape;378;p44"/>
          <p:cNvSpPr txBox="1"/>
          <p:nvPr/>
        </p:nvSpPr>
        <p:spPr>
          <a:xfrm>
            <a:off x="1226175" y="4721675"/>
            <a:ext cx="5918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1600">
                <a:solidFill>
                  <a:schemeClr val="dk1"/>
                </a:solidFill>
              </a:rPr>
              <a:t>… και τα δύο είναι </a:t>
            </a:r>
            <a:r>
              <a:rPr lang="el" sz="1600" b="1">
                <a:solidFill>
                  <a:srgbClr val="FF9900"/>
                </a:solidFill>
              </a:rPr>
              <a:t>όμορφα</a:t>
            </a:r>
            <a:endParaRPr sz="1600" b="1">
              <a:solidFill>
                <a:srgbClr val="FF99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5"/>
          <p:cNvSpPr txBox="1"/>
          <p:nvPr/>
        </p:nvSpPr>
        <p:spPr>
          <a:xfrm>
            <a:off x="3509050" y="2269700"/>
            <a:ext cx="73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84" name="Google Shape;384;p45"/>
          <p:cNvPicPr preferRelativeResize="0"/>
          <p:nvPr/>
        </p:nvPicPr>
        <p:blipFill>
          <a:blip r:embed="rId3">
            <a:alphaModFix/>
          </a:blip>
          <a:stretch>
            <a:fillRect/>
          </a:stretch>
        </p:blipFill>
        <p:spPr>
          <a:xfrm>
            <a:off x="0" y="84550"/>
            <a:ext cx="5928800" cy="2040275"/>
          </a:xfrm>
          <a:prstGeom prst="rect">
            <a:avLst/>
          </a:prstGeom>
          <a:noFill/>
          <a:ln>
            <a:noFill/>
          </a:ln>
        </p:spPr>
      </p:pic>
      <p:sp>
        <p:nvSpPr>
          <p:cNvPr id="385" name="Google Shape;385;p45"/>
          <p:cNvSpPr txBox="1"/>
          <p:nvPr/>
        </p:nvSpPr>
        <p:spPr>
          <a:xfrm>
            <a:off x="2564900" y="2814775"/>
            <a:ext cx="6242700" cy="9696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dk1"/>
                </a:solidFill>
              </a:rPr>
              <a:t>Τα μαθηματικά είναι η γλώσσα της φύσης , για να κατανοήσουμε τη φύση , για να καταλάβουμε σε βάθος τη φυσική , </a:t>
            </a:r>
            <a:r>
              <a:rPr lang="el" sz="1700" b="1">
                <a:solidFill>
                  <a:srgbClr val="FF9900"/>
                </a:solidFill>
              </a:rPr>
              <a:t>τα μαθηματικά είναι απαραίτητα</a:t>
            </a:r>
            <a:r>
              <a:rPr lang="el" b="1">
                <a:solidFill>
                  <a:srgbClr val="FF9900"/>
                </a:solidFill>
              </a:rPr>
              <a:t> </a:t>
            </a:r>
            <a:endParaRPr b="1">
              <a:solidFill>
                <a:srgbClr val="FF9900"/>
              </a:solidFill>
            </a:endParaRPr>
          </a:p>
        </p:txBody>
      </p:sp>
      <p:sp>
        <p:nvSpPr>
          <p:cNvPr id="386" name="Google Shape;386;p45"/>
          <p:cNvSpPr/>
          <p:nvPr/>
        </p:nvSpPr>
        <p:spPr>
          <a:xfrm>
            <a:off x="775250" y="3186775"/>
            <a:ext cx="1268400" cy="225600"/>
          </a:xfrm>
          <a:prstGeom prst="stripedRightArrow">
            <a:avLst>
              <a:gd name="adj1" fmla="val 50000"/>
              <a:gd name="adj2" fmla="val 50000"/>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6"/>
          <p:cNvSpPr txBox="1"/>
          <p:nvPr/>
        </p:nvSpPr>
        <p:spPr>
          <a:xfrm>
            <a:off x="3509050" y="2269700"/>
            <a:ext cx="733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92" name="Google Shape;392;p46"/>
          <p:cNvPicPr preferRelativeResize="0"/>
          <p:nvPr/>
        </p:nvPicPr>
        <p:blipFill>
          <a:blip r:embed="rId3">
            <a:alphaModFix/>
          </a:blip>
          <a:stretch>
            <a:fillRect/>
          </a:stretch>
        </p:blipFill>
        <p:spPr>
          <a:xfrm>
            <a:off x="0" y="84550"/>
            <a:ext cx="5928800" cy="2040275"/>
          </a:xfrm>
          <a:prstGeom prst="rect">
            <a:avLst/>
          </a:prstGeom>
          <a:noFill/>
          <a:ln>
            <a:noFill/>
          </a:ln>
        </p:spPr>
      </p:pic>
      <p:sp>
        <p:nvSpPr>
          <p:cNvPr id="393" name="Google Shape;393;p46"/>
          <p:cNvSpPr txBox="1"/>
          <p:nvPr/>
        </p:nvSpPr>
        <p:spPr>
          <a:xfrm>
            <a:off x="2564900" y="2814775"/>
            <a:ext cx="6242700" cy="9696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l" sz="1700">
                <a:solidFill>
                  <a:schemeClr val="dk1"/>
                </a:solidFill>
              </a:rPr>
              <a:t>Τα μαθηματικά είναι η γλώσσα της φύσης , για να κατανοήσουμε τη φύση , για να καταλάβουμε σε βάθος τη φυσική , </a:t>
            </a:r>
            <a:r>
              <a:rPr lang="el" sz="1700" b="1">
                <a:solidFill>
                  <a:srgbClr val="FF9900"/>
                </a:solidFill>
              </a:rPr>
              <a:t>τα μαθηματικά είναι απαραίτητα</a:t>
            </a:r>
            <a:r>
              <a:rPr lang="el" b="1">
                <a:solidFill>
                  <a:srgbClr val="FF9900"/>
                </a:solidFill>
              </a:rPr>
              <a:t> </a:t>
            </a:r>
            <a:endParaRPr b="1">
              <a:solidFill>
                <a:srgbClr val="FF9900"/>
              </a:solidFill>
            </a:endParaRPr>
          </a:p>
        </p:txBody>
      </p:sp>
      <p:sp>
        <p:nvSpPr>
          <p:cNvPr id="394" name="Google Shape;394;p46"/>
          <p:cNvSpPr/>
          <p:nvPr/>
        </p:nvSpPr>
        <p:spPr>
          <a:xfrm>
            <a:off x="775250" y="3186775"/>
            <a:ext cx="1268400" cy="225600"/>
          </a:xfrm>
          <a:prstGeom prst="stripedRightArrow">
            <a:avLst>
              <a:gd name="adj1" fmla="val 50000"/>
              <a:gd name="adj2" fmla="val 50000"/>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6"/>
          <p:cNvSpPr txBox="1"/>
          <p:nvPr/>
        </p:nvSpPr>
        <p:spPr>
          <a:xfrm>
            <a:off x="873800" y="4228475"/>
            <a:ext cx="793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Η σχέση της φυσικής με τα μαθηματικά δεν εξελίσσεται μόνο προς τη μία κατεύθυνση…</a:t>
            </a:r>
            <a:endParaRPr>
              <a:solidFill>
                <a:schemeClr val="dk1"/>
              </a:solidFill>
            </a:endParaRPr>
          </a:p>
          <a:p>
            <a:pPr marL="0" lvl="0" indent="0" algn="l" rtl="0">
              <a:spcBef>
                <a:spcPts val="0"/>
              </a:spcBef>
              <a:spcAft>
                <a:spcPts val="0"/>
              </a:spcAft>
              <a:buNone/>
            </a:pPr>
            <a:endParaRPr b="1">
              <a:solidFill>
                <a:srgbClr val="FF99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01" name="Google Shape;401;p47"/>
          <p:cNvSpPr txBox="1"/>
          <p:nvPr/>
        </p:nvSpPr>
        <p:spPr>
          <a:xfrm>
            <a:off x="648425" y="1241000"/>
            <a:ext cx="768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rgbClr val="FF9900"/>
                </a:solidFill>
              </a:rPr>
              <a:t>Πολλές φορές η έρευνα στη φυσική συνεισφέρει στην εξέλιξη και την πρόοδο των μαθηματικών</a:t>
            </a:r>
            <a:endParaRPr b="1">
              <a:solidFill>
                <a:srgbClr val="FF9900"/>
              </a:solidFill>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07" name="Google Shape;407;p48"/>
          <p:cNvSpPr txBox="1"/>
          <p:nvPr/>
        </p:nvSpPr>
        <p:spPr>
          <a:xfrm>
            <a:off x="648425" y="1241000"/>
            <a:ext cx="768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rgbClr val="FF9900"/>
                </a:solidFill>
              </a:rPr>
              <a:t>Πολλές φορές η έρευνα στη φυσική συνεισφέρει στην εξέλιξη και την πρόοδο των μαθηματικών</a:t>
            </a:r>
            <a:endParaRPr b="1">
              <a:solidFill>
                <a:srgbClr val="FF9900"/>
              </a:solidFill>
            </a:endParaRPr>
          </a:p>
          <a:p>
            <a:pPr marL="0" lvl="0" indent="0" algn="l" rtl="0">
              <a:spcBef>
                <a:spcPts val="0"/>
              </a:spcBef>
              <a:spcAft>
                <a:spcPts val="0"/>
              </a:spcAft>
              <a:buNone/>
            </a:pPr>
            <a:endParaRPr/>
          </a:p>
        </p:txBody>
      </p:sp>
      <p:pic>
        <p:nvPicPr>
          <p:cNvPr id="408" name="Google Shape;408;p48"/>
          <p:cNvPicPr preferRelativeResize="0"/>
          <p:nvPr/>
        </p:nvPicPr>
        <p:blipFill>
          <a:blip r:embed="rId3">
            <a:alphaModFix/>
          </a:blip>
          <a:stretch>
            <a:fillRect/>
          </a:stretch>
        </p:blipFill>
        <p:spPr>
          <a:xfrm>
            <a:off x="152400" y="2224700"/>
            <a:ext cx="2263418" cy="276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14" name="Google Shape;414;p49"/>
          <p:cNvSpPr txBox="1"/>
          <p:nvPr/>
        </p:nvSpPr>
        <p:spPr>
          <a:xfrm>
            <a:off x="648425" y="1241000"/>
            <a:ext cx="768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rgbClr val="FF9900"/>
                </a:solidFill>
              </a:rPr>
              <a:t>Πολλές φορές η έρευνα στη φυσική συνεισφέρει στην εξέλιξη και την πρόοδο των μαθηματικών</a:t>
            </a:r>
            <a:endParaRPr b="1">
              <a:solidFill>
                <a:srgbClr val="FF9900"/>
              </a:solidFill>
            </a:endParaRPr>
          </a:p>
          <a:p>
            <a:pPr marL="0" lvl="0" indent="0" algn="l" rtl="0">
              <a:spcBef>
                <a:spcPts val="0"/>
              </a:spcBef>
              <a:spcAft>
                <a:spcPts val="0"/>
              </a:spcAft>
              <a:buNone/>
            </a:pPr>
            <a:endParaRPr/>
          </a:p>
        </p:txBody>
      </p:sp>
      <p:pic>
        <p:nvPicPr>
          <p:cNvPr id="415" name="Google Shape;415;p49"/>
          <p:cNvPicPr preferRelativeResize="0"/>
          <p:nvPr/>
        </p:nvPicPr>
        <p:blipFill>
          <a:blip r:embed="rId3">
            <a:alphaModFix/>
          </a:blip>
          <a:stretch>
            <a:fillRect/>
          </a:stretch>
        </p:blipFill>
        <p:spPr>
          <a:xfrm>
            <a:off x="152400" y="2224700"/>
            <a:ext cx="2263418" cy="2766400"/>
          </a:xfrm>
          <a:prstGeom prst="rect">
            <a:avLst/>
          </a:prstGeom>
          <a:noFill/>
          <a:ln>
            <a:noFill/>
          </a:ln>
        </p:spPr>
      </p:pic>
      <p:pic>
        <p:nvPicPr>
          <p:cNvPr id="416" name="Google Shape;416;p49"/>
          <p:cNvPicPr preferRelativeResize="0"/>
          <p:nvPr/>
        </p:nvPicPr>
        <p:blipFill>
          <a:blip r:embed="rId4">
            <a:alphaModFix/>
          </a:blip>
          <a:stretch>
            <a:fillRect/>
          </a:stretch>
        </p:blipFill>
        <p:spPr>
          <a:xfrm>
            <a:off x="3274850" y="2224700"/>
            <a:ext cx="1874256" cy="2766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265500" y="1233175"/>
            <a:ext cx="4045200" cy="14823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sz="4800">
                <a:latin typeface="Calibri"/>
                <a:ea typeface="Calibri"/>
                <a:cs typeface="Calibri"/>
                <a:sym typeface="Calibri"/>
              </a:rPr>
              <a:t>ΦΥΣΙΚΗ ΚΑΙ ΜΑΘΗΜΑΤΙΚΑ</a:t>
            </a:r>
            <a:endParaRPr sz="4800">
              <a:latin typeface="Calibri"/>
              <a:ea typeface="Calibri"/>
              <a:cs typeface="Calibri"/>
              <a:sym typeface="Calibri"/>
            </a:endParaRPr>
          </a:p>
        </p:txBody>
      </p:sp>
      <p:sp>
        <p:nvSpPr>
          <p:cNvPr id="256" name="Google Shape;256;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ctr" rtl="0">
              <a:spcBef>
                <a:spcPts val="0"/>
              </a:spcBef>
              <a:spcAft>
                <a:spcPts val="0"/>
              </a:spcAft>
              <a:buNone/>
            </a:pPr>
            <a:endParaRPr>
              <a:solidFill>
                <a:schemeClr val="accent1"/>
              </a:solidFill>
            </a:endParaRPr>
          </a:p>
          <a:p>
            <a:pPr marL="0" lvl="0" indent="0" algn="ctr" rtl="0">
              <a:spcBef>
                <a:spcPts val="0"/>
              </a:spcBef>
              <a:spcAft>
                <a:spcPts val="0"/>
              </a:spcAft>
              <a:buNone/>
            </a:pPr>
            <a:r>
              <a:rPr lang="el" i="1">
                <a:solidFill>
                  <a:schemeClr val="accent1"/>
                </a:solidFill>
                <a:latin typeface="Verdana"/>
                <a:ea typeface="Verdana"/>
                <a:cs typeface="Verdana"/>
                <a:sym typeface="Verdana"/>
              </a:rPr>
              <a:t>Δρ. Καρόζας Αθανάσιος</a:t>
            </a:r>
            <a:endParaRPr i="1">
              <a:solidFill>
                <a:schemeClr val="accent1"/>
              </a:solidFill>
              <a:latin typeface="Verdana"/>
              <a:ea typeface="Verdana"/>
              <a:cs typeface="Verdana"/>
              <a:sym typeface="Verdana"/>
            </a:endParaRPr>
          </a:p>
          <a:p>
            <a:pPr marL="0" lvl="0" indent="0" algn="l" rtl="0">
              <a:spcBef>
                <a:spcPts val="0"/>
              </a:spcBef>
              <a:spcAft>
                <a:spcPts val="0"/>
              </a:spcAft>
              <a:buNone/>
            </a:pPr>
            <a:endParaRPr/>
          </a:p>
        </p:txBody>
      </p:sp>
      <p:sp>
        <p:nvSpPr>
          <p:cNvPr id="257" name="Google Shape;257;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258" name="Google Shape;258;p32"/>
          <p:cNvPicPr preferRelativeResize="0"/>
          <p:nvPr/>
        </p:nvPicPr>
        <p:blipFill>
          <a:blip r:embed="rId3">
            <a:alphaModFix/>
          </a:blip>
          <a:stretch>
            <a:fillRect/>
          </a:stretch>
        </p:blipFill>
        <p:spPr>
          <a:xfrm>
            <a:off x="4726200" y="724200"/>
            <a:ext cx="4263599" cy="3695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22" name="Google Shape;422;p50"/>
          <p:cNvSpPr txBox="1"/>
          <p:nvPr/>
        </p:nvSpPr>
        <p:spPr>
          <a:xfrm>
            <a:off x="648425" y="1241000"/>
            <a:ext cx="768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rgbClr val="FF9900"/>
                </a:solidFill>
              </a:rPr>
              <a:t>Πολλές φορές η έρευνα στη φυσική συνεισφέρει στην εξέλιξη και την πρόοδο των μαθηματικών</a:t>
            </a:r>
            <a:endParaRPr b="1">
              <a:solidFill>
                <a:srgbClr val="FF9900"/>
              </a:solidFill>
            </a:endParaRPr>
          </a:p>
          <a:p>
            <a:pPr marL="0" lvl="0" indent="0" algn="l" rtl="0">
              <a:spcBef>
                <a:spcPts val="0"/>
              </a:spcBef>
              <a:spcAft>
                <a:spcPts val="0"/>
              </a:spcAft>
              <a:buNone/>
            </a:pPr>
            <a:endParaRPr/>
          </a:p>
        </p:txBody>
      </p:sp>
      <p:pic>
        <p:nvPicPr>
          <p:cNvPr id="423" name="Google Shape;423;p50"/>
          <p:cNvPicPr preferRelativeResize="0"/>
          <p:nvPr/>
        </p:nvPicPr>
        <p:blipFill>
          <a:blip r:embed="rId3">
            <a:alphaModFix/>
          </a:blip>
          <a:stretch>
            <a:fillRect/>
          </a:stretch>
        </p:blipFill>
        <p:spPr>
          <a:xfrm>
            <a:off x="152400" y="2224700"/>
            <a:ext cx="2263418" cy="2766400"/>
          </a:xfrm>
          <a:prstGeom prst="rect">
            <a:avLst/>
          </a:prstGeom>
          <a:noFill/>
          <a:ln>
            <a:noFill/>
          </a:ln>
        </p:spPr>
      </p:pic>
      <p:pic>
        <p:nvPicPr>
          <p:cNvPr id="424" name="Google Shape;424;p50"/>
          <p:cNvPicPr preferRelativeResize="0"/>
          <p:nvPr/>
        </p:nvPicPr>
        <p:blipFill>
          <a:blip r:embed="rId4">
            <a:alphaModFix/>
          </a:blip>
          <a:stretch>
            <a:fillRect/>
          </a:stretch>
        </p:blipFill>
        <p:spPr>
          <a:xfrm>
            <a:off x="3274850" y="2224700"/>
            <a:ext cx="1874256" cy="2766401"/>
          </a:xfrm>
          <a:prstGeom prst="rect">
            <a:avLst/>
          </a:prstGeom>
          <a:noFill/>
          <a:ln>
            <a:noFill/>
          </a:ln>
        </p:spPr>
      </p:pic>
      <p:pic>
        <p:nvPicPr>
          <p:cNvPr id="425" name="Google Shape;425;p50"/>
          <p:cNvPicPr preferRelativeResize="0"/>
          <p:nvPr/>
        </p:nvPicPr>
        <p:blipFill>
          <a:blip r:embed="rId5">
            <a:alphaModFix/>
          </a:blip>
          <a:stretch>
            <a:fillRect/>
          </a:stretch>
        </p:blipFill>
        <p:spPr>
          <a:xfrm>
            <a:off x="5843773" y="2224700"/>
            <a:ext cx="2729678" cy="276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31" name="Google Shape;431;p51"/>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32" name="Google Shape;432;p51"/>
          <p:cNvPicPr preferRelativeResize="0"/>
          <p:nvPr/>
        </p:nvPicPr>
        <p:blipFill>
          <a:blip r:embed="rId3">
            <a:alphaModFix/>
          </a:blip>
          <a:stretch>
            <a:fillRect/>
          </a:stretch>
        </p:blipFill>
        <p:spPr>
          <a:xfrm>
            <a:off x="311700" y="1136275"/>
            <a:ext cx="2616136" cy="3197500"/>
          </a:xfrm>
          <a:prstGeom prst="rect">
            <a:avLst/>
          </a:prstGeom>
          <a:noFill/>
          <a:ln>
            <a:noFill/>
          </a:ln>
        </p:spPr>
      </p:pic>
      <p:sp>
        <p:nvSpPr>
          <p:cNvPr id="433" name="Google Shape;433;p51"/>
          <p:cNvSpPr txBox="1"/>
          <p:nvPr/>
        </p:nvSpPr>
        <p:spPr>
          <a:xfrm>
            <a:off x="3023825" y="1136275"/>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000" i="1">
                <a:solidFill>
                  <a:schemeClr val="dk1"/>
                </a:solidFill>
              </a:rPr>
              <a:t>Isaac Newton  (1643-1727)</a:t>
            </a:r>
            <a:endParaRPr sz="2000" i="1">
              <a:solidFill>
                <a:schemeClr val="dk1"/>
              </a:solidFill>
            </a:endParaRPr>
          </a:p>
        </p:txBody>
      </p:sp>
      <p:sp>
        <p:nvSpPr>
          <p:cNvPr id="434" name="Google Shape;434;p51"/>
          <p:cNvSpPr txBox="1"/>
          <p:nvPr/>
        </p:nvSpPr>
        <p:spPr>
          <a:xfrm>
            <a:off x="3303200" y="1956600"/>
            <a:ext cx="37797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t>;</a:t>
            </a:r>
            <a:r>
              <a:rPr lang="el" sz="1600">
                <a:solidFill>
                  <a:schemeClr val="dk1"/>
                </a:solidFill>
              </a:rPr>
              <a:t>Άγγλος φυσικός και μαθηματικός.</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 sz="1600">
                <a:solidFill>
                  <a:schemeClr val="dk1"/>
                </a:solidFill>
              </a:rPr>
              <a:t>Διατύπωσε τους νόμους της κίνησης στη Κλασική Μηχανική καθώς και τον νόμο της παγκόσμιας έλξης .</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 sz="1600">
                <a:solidFill>
                  <a:schemeClr val="dk1"/>
                </a:solidFill>
              </a:rPr>
              <a:t>Θεωρείται, μαζί με τον G. F. Leibniz από τους θεμελιωτές του </a:t>
            </a:r>
            <a:r>
              <a:rPr lang="el" sz="1600" b="1" i="1">
                <a:solidFill>
                  <a:srgbClr val="FF9900"/>
                </a:solidFill>
              </a:rPr>
              <a:t>Απειροστικού Λογισμού</a:t>
            </a:r>
            <a:r>
              <a:rPr lang="el" sz="1600">
                <a:solidFill>
                  <a:schemeClr val="dk1"/>
                </a:solidFill>
              </a:rPr>
              <a:t> στα μαθηματικά.</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pic>
        <p:nvPicPr>
          <p:cNvPr id="435" name="Google Shape;435;p51"/>
          <p:cNvPicPr preferRelativeResize="0"/>
          <p:nvPr/>
        </p:nvPicPr>
        <p:blipFill>
          <a:blip r:embed="rId4">
            <a:alphaModFix/>
          </a:blip>
          <a:stretch>
            <a:fillRect/>
          </a:stretch>
        </p:blipFill>
        <p:spPr>
          <a:xfrm>
            <a:off x="7235300" y="1793600"/>
            <a:ext cx="1756300" cy="2432476"/>
          </a:xfrm>
          <a:prstGeom prst="rect">
            <a:avLst/>
          </a:prstGeom>
          <a:noFill/>
          <a:ln>
            <a:noFill/>
          </a:ln>
        </p:spPr>
      </p:pic>
      <p:cxnSp>
        <p:nvCxnSpPr>
          <p:cNvPr id="436" name="Google Shape;436;p51"/>
          <p:cNvCxnSpPr/>
          <p:nvPr/>
        </p:nvCxnSpPr>
        <p:spPr>
          <a:xfrm rot="10800000" flipH="1">
            <a:off x="6736075" y="2241500"/>
            <a:ext cx="662400" cy="521400"/>
          </a:xfrm>
          <a:prstGeom prst="straightConnector1">
            <a:avLst/>
          </a:prstGeom>
          <a:noFill/>
          <a:ln w="28575" cap="flat" cmpd="sng">
            <a:solidFill>
              <a:srgbClr val="FF0000"/>
            </a:solidFill>
            <a:prstDash val="solid"/>
            <a:round/>
            <a:headEnd type="none" w="med" len="med"/>
            <a:tailEnd type="triangle" w="med" len="med"/>
          </a:ln>
        </p:spPr>
      </p:cxnSp>
      <p:cxnSp>
        <p:nvCxnSpPr>
          <p:cNvPr id="437" name="Google Shape;437;p51"/>
          <p:cNvCxnSpPr/>
          <p:nvPr/>
        </p:nvCxnSpPr>
        <p:spPr>
          <a:xfrm rot="10800000" flipH="1">
            <a:off x="6669925" y="2762900"/>
            <a:ext cx="794700" cy="7893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43" name="Google Shape;443;p52"/>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44" name="Google Shape;444;p52"/>
          <p:cNvSpPr txBox="1"/>
          <p:nvPr/>
        </p:nvSpPr>
        <p:spPr>
          <a:xfrm>
            <a:off x="2639675" y="1194800"/>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000" i="1">
                <a:solidFill>
                  <a:schemeClr val="dk1"/>
                </a:solidFill>
              </a:rPr>
              <a:t>Paul A. M. Dirac  (1902-1984)</a:t>
            </a:r>
            <a:endParaRPr sz="2000" i="1">
              <a:solidFill>
                <a:schemeClr val="dk1"/>
              </a:solidFill>
            </a:endParaRPr>
          </a:p>
        </p:txBody>
      </p:sp>
      <p:sp>
        <p:nvSpPr>
          <p:cNvPr id="445" name="Google Shape;445;p52"/>
          <p:cNvSpPr txBox="1"/>
          <p:nvPr/>
        </p:nvSpPr>
        <p:spPr>
          <a:xfrm>
            <a:off x="2682150" y="1775825"/>
            <a:ext cx="41871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t>;</a:t>
            </a:r>
            <a:r>
              <a:rPr lang="el" sz="1600">
                <a:solidFill>
                  <a:schemeClr val="dk1"/>
                </a:solidFill>
              </a:rPr>
              <a:t>Άγγλος θεωρητικός φυσικός.</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 sz="1600">
                <a:solidFill>
                  <a:schemeClr val="dk1"/>
                </a:solidFill>
              </a:rPr>
              <a:t>Είχε θεμελιώδη συνεισφορά στην ανάπτυξη της Κβαντομηχανικής και της Κβαντικής Ηλεκτροδυναμικής.</a:t>
            </a:r>
            <a:endParaRPr sz="16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r>
              <a:rPr lang="el" sz="1600">
                <a:solidFill>
                  <a:schemeClr val="dk1"/>
                </a:solidFill>
              </a:rPr>
              <a:t>To 1928 διατύπωσε την εξίσωση (</a:t>
            </a:r>
            <a:r>
              <a:rPr lang="el" sz="1600" i="1">
                <a:solidFill>
                  <a:schemeClr val="dk1"/>
                </a:solidFill>
              </a:rPr>
              <a:t>Εξίσωση Dirac</a:t>
            </a:r>
            <a:r>
              <a:rPr lang="el" sz="1600">
                <a:solidFill>
                  <a:schemeClr val="dk1"/>
                </a:solidFill>
              </a:rPr>
              <a:t>) για την σχετικιστική περιγραφή των φερμιονίων οι λύσεις  της οποίας προέβλεπαν την ύπαρξη της αντι-ύλης.</a:t>
            </a:r>
            <a:endParaRPr sz="1600">
              <a:solidFill>
                <a:schemeClr val="dk1"/>
              </a:solidFill>
            </a:endParaRPr>
          </a:p>
          <a:p>
            <a:pPr marL="0" lvl="0" indent="0" algn="l" rtl="0">
              <a:spcBef>
                <a:spcPts val="0"/>
              </a:spcBef>
              <a:spcAft>
                <a:spcPts val="0"/>
              </a:spcAft>
              <a:buNone/>
            </a:pPr>
            <a:endParaRPr sz="1600">
              <a:solidFill>
                <a:schemeClr val="dk1"/>
              </a:solidFill>
            </a:endParaRPr>
          </a:p>
        </p:txBody>
      </p:sp>
      <p:pic>
        <p:nvPicPr>
          <p:cNvPr id="446" name="Google Shape;446;p52"/>
          <p:cNvPicPr preferRelativeResize="0"/>
          <p:nvPr/>
        </p:nvPicPr>
        <p:blipFill>
          <a:blip r:embed="rId3">
            <a:alphaModFix/>
          </a:blip>
          <a:stretch>
            <a:fillRect/>
          </a:stretch>
        </p:blipFill>
        <p:spPr>
          <a:xfrm>
            <a:off x="311700" y="1241000"/>
            <a:ext cx="2166328" cy="3197500"/>
          </a:xfrm>
          <a:prstGeom prst="rect">
            <a:avLst/>
          </a:prstGeom>
          <a:noFill/>
          <a:ln>
            <a:noFill/>
          </a:ln>
        </p:spPr>
      </p:pic>
      <p:pic>
        <p:nvPicPr>
          <p:cNvPr id="447" name="Google Shape;447;p52"/>
          <p:cNvPicPr preferRelativeResize="0"/>
          <p:nvPr/>
        </p:nvPicPr>
        <p:blipFill>
          <a:blip r:embed="rId4">
            <a:alphaModFix/>
          </a:blip>
          <a:stretch>
            <a:fillRect/>
          </a:stretch>
        </p:blipFill>
        <p:spPr>
          <a:xfrm>
            <a:off x="6498825" y="1241000"/>
            <a:ext cx="2274750" cy="1030921"/>
          </a:xfrm>
          <a:prstGeom prst="rect">
            <a:avLst/>
          </a:prstGeom>
          <a:noFill/>
          <a:ln>
            <a:noFill/>
          </a:ln>
        </p:spPr>
      </p:pic>
      <p:cxnSp>
        <p:nvCxnSpPr>
          <p:cNvPr id="448" name="Google Shape;448;p52"/>
          <p:cNvCxnSpPr/>
          <p:nvPr/>
        </p:nvCxnSpPr>
        <p:spPr>
          <a:xfrm rot="10800000" flipH="1">
            <a:off x="6369675" y="2185075"/>
            <a:ext cx="915900" cy="11697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54" name="Google Shape;454;p53"/>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5" name="Google Shape;455;p53"/>
          <p:cNvSpPr txBox="1"/>
          <p:nvPr/>
        </p:nvSpPr>
        <p:spPr>
          <a:xfrm>
            <a:off x="3099800" y="1150475"/>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i="1">
              <a:solidFill>
                <a:schemeClr val="dk1"/>
              </a:solidFill>
            </a:endParaRPr>
          </a:p>
        </p:txBody>
      </p:sp>
      <p:sp>
        <p:nvSpPr>
          <p:cNvPr id="456" name="Google Shape;456;p53"/>
          <p:cNvSpPr txBox="1"/>
          <p:nvPr/>
        </p:nvSpPr>
        <p:spPr>
          <a:xfrm>
            <a:off x="3175125" y="1775825"/>
            <a:ext cx="418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pic>
        <p:nvPicPr>
          <p:cNvPr id="457" name="Google Shape;457;p53"/>
          <p:cNvPicPr preferRelativeResize="0"/>
          <p:nvPr/>
        </p:nvPicPr>
        <p:blipFill>
          <a:blip r:embed="rId3">
            <a:alphaModFix/>
          </a:blip>
          <a:stretch>
            <a:fillRect/>
          </a:stretch>
        </p:blipFill>
        <p:spPr>
          <a:xfrm>
            <a:off x="311700" y="1017725"/>
            <a:ext cx="2695700" cy="3948700"/>
          </a:xfrm>
          <a:prstGeom prst="rect">
            <a:avLst/>
          </a:prstGeom>
          <a:noFill/>
          <a:ln>
            <a:noFill/>
          </a:ln>
        </p:spPr>
      </p:pic>
      <p:sp>
        <p:nvSpPr>
          <p:cNvPr id="458" name="Google Shape;458;p53"/>
          <p:cNvSpPr txBox="1"/>
          <p:nvPr/>
        </p:nvSpPr>
        <p:spPr>
          <a:xfrm>
            <a:off x="3280550" y="1217900"/>
            <a:ext cx="3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700" b="1">
                <a:solidFill>
                  <a:srgbClr val="FF9900"/>
                </a:solidFill>
              </a:rPr>
              <a:t>H συνάρτηση </a:t>
            </a:r>
            <a:r>
              <a:rPr lang="el" sz="1700" b="1" i="1">
                <a:solidFill>
                  <a:srgbClr val="FF9900"/>
                </a:solidFill>
                <a:latin typeface="Verdana"/>
                <a:ea typeface="Verdana"/>
                <a:cs typeface="Verdana"/>
                <a:sym typeface="Verdana"/>
              </a:rPr>
              <a:t>δ</a:t>
            </a:r>
            <a:r>
              <a:rPr lang="el" sz="1700" b="1">
                <a:solidFill>
                  <a:srgbClr val="FF9900"/>
                </a:solidFill>
              </a:rPr>
              <a:t> του Dirac</a:t>
            </a:r>
            <a:endParaRPr sz="1700" b="1">
              <a:solidFill>
                <a:srgbClr val="FF9900"/>
              </a:solidFill>
            </a:endParaRPr>
          </a:p>
        </p:txBody>
      </p:sp>
      <p:pic>
        <p:nvPicPr>
          <p:cNvPr id="459" name="Google Shape;459;p53"/>
          <p:cNvPicPr preferRelativeResize="0"/>
          <p:nvPr/>
        </p:nvPicPr>
        <p:blipFill>
          <a:blip r:embed="rId4">
            <a:alphaModFix/>
          </a:blip>
          <a:stretch>
            <a:fillRect/>
          </a:stretch>
        </p:blipFill>
        <p:spPr>
          <a:xfrm>
            <a:off x="6267550" y="1014491"/>
            <a:ext cx="2695700" cy="853226"/>
          </a:xfrm>
          <a:prstGeom prst="rect">
            <a:avLst/>
          </a:prstGeom>
          <a:noFill/>
          <a:ln>
            <a:noFill/>
          </a:ln>
        </p:spPr>
      </p:pic>
      <p:pic>
        <p:nvPicPr>
          <p:cNvPr id="460" name="Google Shape;460;p53"/>
          <p:cNvPicPr preferRelativeResize="0"/>
          <p:nvPr/>
        </p:nvPicPr>
        <p:blipFill>
          <a:blip r:embed="rId5">
            <a:alphaModFix/>
          </a:blip>
          <a:stretch>
            <a:fillRect/>
          </a:stretch>
        </p:blipFill>
        <p:spPr>
          <a:xfrm>
            <a:off x="6616550" y="2316757"/>
            <a:ext cx="2335142" cy="853225"/>
          </a:xfrm>
          <a:prstGeom prst="rect">
            <a:avLst/>
          </a:prstGeom>
          <a:noFill/>
          <a:ln>
            <a:noFill/>
          </a:ln>
        </p:spPr>
      </p:pic>
      <p:sp>
        <p:nvSpPr>
          <p:cNvPr id="461" name="Google Shape;461;p53"/>
          <p:cNvSpPr txBox="1"/>
          <p:nvPr/>
        </p:nvSpPr>
        <p:spPr>
          <a:xfrm>
            <a:off x="3286775" y="2597475"/>
            <a:ext cx="3336000" cy="217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a:solidFill>
                  <a:schemeClr val="dk1"/>
                </a:solidFill>
              </a:rPr>
              <a:t>Η συνάρτηση δ διαδραματίζει σημαντικό ρόλο στη </a:t>
            </a:r>
            <a:r>
              <a:rPr lang="el" sz="1600" i="1">
                <a:solidFill>
                  <a:schemeClr val="dk1"/>
                </a:solidFill>
              </a:rPr>
              <a:t>θεωρία κατανομών</a:t>
            </a:r>
            <a:r>
              <a:rPr lang="el" sz="1600">
                <a:solidFill>
                  <a:schemeClr val="dk1"/>
                </a:solidFill>
              </a:rPr>
              <a:t> που αναπτύχθηκε από τον </a:t>
            </a:r>
            <a:r>
              <a:rPr lang="el" sz="1600" i="1">
                <a:solidFill>
                  <a:schemeClr val="dk1"/>
                </a:solidFill>
              </a:rPr>
              <a:t>Laurent Schwartz </a:t>
            </a:r>
            <a:endParaRPr sz="1600" i="1">
              <a:solidFill>
                <a:schemeClr val="dk1"/>
              </a:solidFill>
            </a:endParaRPr>
          </a:p>
          <a:p>
            <a:pPr marL="0" lvl="0" indent="0" algn="l" rtl="0">
              <a:spcBef>
                <a:spcPts val="0"/>
              </a:spcBef>
              <a:spcAft>
                <a:spcPts val="0"/>
              </a:spcAft>
              <a:buNone/>
            </a:pPr>
            <a:r>
              <a:rPr lang="el" sz="1600" i="1">
                <a:solidFill>
                  <a:schemeClr val="dk1"/>
                </a:solidFill>
              </a:rPr>
              <a:t>(Fields Medal 1950 for his work on the theory of distributions).</a:t>
            </a:r>
            <a:endParaRPr sz="1600" i="1">
              <a:solidFill>
                <a:schemeClr val="dk1"/>
              </a:solidFill>
            </a:endParaRPr>
          </a:p>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endParaRPr sz="1700" i="1">
              <a:solidFill>
                <a:schemeClr val="dk1"/>
              </a:solidFill>
              <a:highlight>
                <a:schemeClr val="lt1"/>
              </a:highlight>
            </a:endParaRPr>
          </a:p>
        </p:txBody>
      </p:sp>
      <p:cxnSp>
        <p:nvCxnSpPr>
          <p:cNvPr id="462" name="Google Shape;462;p53"/>
          <p:cNvCxnSpPr/>
          <p:nvPr/>
        </p:nvCxnSpPr>
        <p:spPr>
          <a:xfrm rot="10800000" flipH="1">
            <a:off x="2925250" y="1677125"/>
            <a:ext cx="1281900" cy="394500"/>
          </a:xfrm>
          <a:prstGeom prst="straightConnector1">
            <a:avLst/>
          </a:prstGeom>
          <a:noFill/>
          <a:ln w="28575" cap="flat" cmpd="sng">
            <a:solidFill>
              <a:srgbClr val="FF0000"/>
            </a:solidFill>
            <a:prstDash val="solid"/>
            <a:round/>
            <a:headEnd type="none" w="med" len="med"/>
            <a:tailEnd type="triangle" w="med" len="med"/>
          </a:ln>
        </p:spPr>
      </p:cxnSp>
      <p:cxnSp>
        <p:nvCxnSpPr>
          <p:cNvPr id="463" name="Google Shape;463;p53"/>
          <p:cNvCxnSpPr/>
          <p:nvPr/>
        </p:nvCxnSpPr>
        <p:spPr>
          <a:xfrm flipH="1">
            <a:off x="5390125" y="2104475"/>
            <a:ext cx="1117500" cy="5259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69" name="Google Shape;469;p54"/>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70" name="Google Shape;470;p54"/>
          <p:cNvSpPr txBox="1"/>
          <p:nvPr/>
        </p:nvSpPr>
        <p:spPr>
          <a:xfrm>
            <a:off x="3099800" y="1150475"/>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i="1">
              <a:solidFill>
                <a:schemeClr val="dk1"/>
              </a:solidFill>
            </a:endParaRPr>
          </a:p>
        </p:txBody>
      </p:sp>
      <p:sp>
        <p:nvSpPr>
          <p:cNvPr id="471" name="Google Shape;471;p54"/>
          <p:cNvSpPr txBox="1"/>
          <p:nvPr/>
        </p:nvSpPr>
        <p:spPr>
          <a:xfrm>
            <a:off x="3175125" y="1775825"/>
            <a:ext cx="418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472" name="Google Shape;472;p54"/>
          <p:cNvSpPr txBox="1"/>
          <p:nvPr/>
        </p:nvSpPr>
        <p:spPr>
          <a:xfrm>
            <a:off x="3280550" y="1217900"/>
            <a:ext cx="3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FF9900"/>
              </a:solidFill>
            </a:endParaRPr>
          </a:p>
        </p:txBody>
      </p:sp>
      <p:sp>
        <p:nvSpPr>
          <p:cNvPr id="473" name="Google Shape;473;p54"/>
          <p:cNvSpPr txBox="1"/>
          <p:nvPr/>
        </p:nvSpPr>
        <p:spPr>
          <a:xfrm>
            <a:off x="2548350" y="710000"/>
            <a:ext cx="3336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r>
              <a:rPr lang="el" sz="1800" i="1">
                <a:solidFill>
                  <a:schemeClr val="dk1"/>
                </a:solidFill>
                <a:highlight>
                  <a:schemeClr val="lt1"/>
                </a:highlight>
              </a:rPr>
              <a:t>Edward Witten (1951-σήμερα)</a:t>
            </a:r>
            <a:endParaRPr sz="1800" i="1">
              <a:solidFill>
                <a:schemeClr val="dk1"/>
              </a:solidFill>
              <a:highlight>
                <a:schemeClr val="lt1"/>
              </a:highlight>
            </a:endParaRPr>
          </a:p>
        </p:txBody>
      </p:sp>
      <p:pic>
        <p:nvPicPr>
          <p:cNvPr id="474" name="Google Shape;474;p54"/>
          <p:cNvPicPr preferRelativeResize="0"/>
          <p:nvPr/>
        </p:nvPicPr>
        <p:blipFill>
          <a:blip r:embed="rId3">
            <a:alphaModFix/>
          </a:blip>
          <a:stretch>
            <a:fillRect/>
          </a:stretch>
        </p:blipFill>
        <p:spPr>
          <a:xfrm>
            <a:off x="103100" y="1332675"/>
            <a:ext cx="2445250" cy="2478150"/>
          </a:xfrm>
          <a:prstGeom prst="rect">
            <a:avLst/>
          </a:prstGeom>
          <a:noFill/>
          <a:ln>
            <a:noFill/>
          </a:ln>
        </p:spPr>
      </p:pic>
      <p:sp>
        <p:nvSpPr>
          <p:cNvPr id="475" name="Google Shape;475;p54"/>
          <p:cNvSpPr txBox="1"/>
          <p:nvPr/>
        </p:nvSpPr>
        <p:spPr>
          <a:xfrm>
            <a:off x="3001750" y="2016050"/>
            <a:ext cx="556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solidFill>
                <a:srgbClr val="FF99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81" name="Google Shape;481;p55"/>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2" name="Google Shape;482;p55"/>
          <p:cNvSpPr txBox="1"/>
          <p:nvPr/>
        </p:nvSpPr>
        <p:spPr>
          <a:xfrm>
            <a:off x="3099800" y="1150475"/>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i="1">
              <a:solidFill>
                <a:schemeClr val="dk1"/>
              </a:solidFill>
            </a:endParaRPr>
          </a:p>
        </p:txBody>
      </p:sp>
      <p:sp>
        <p:nvSpPr>
          <p:cNvPr id="483" name="Google Shape;483;p55"/>
          <p:cNvSpPr txBox="1"/>
          <p:nvPr/>
        </p:nvSpPr>
        <p:spPr>
          <a:xfrm>
            <a:off x="3175125" y="1775825"/>
            <a:ext cx="418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484" name="Google Shape;484;p55"/>
          <p:cNvSpPr txBox="1"/>
          <p:nvPr/>
        </p:nvSpPr>
        <p:spPr>
          <a:xfrm>
            <a:off x="3280550" y="1217900"/>
            <a:ext cx="3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FF9900"/>
              </a:solidFill>
            </a:endParaRPr>
          </a:p>
        </p:txBody>
      </p:sp>
      <p:sp>
        <p:nvSpPr>
          <p:cNvPr id="485" name="Google Shape;485;p55"/>
          <p:cNvSpPr txBox="1"/>
          <p:nvPr/>
        </p:nvSpPr>
        <p:spPr>
          <a:xfrm>
            <a:off x="2548350" y="710000"/>
            <a:ext cx="3336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r>
              <a:rPr lang="el" sz="1800" i="1">
                <a:solidFill>
                  <a:schemeClr val="dk1"/>
                </a:solidFill>
                <a:highlight>
                  <a:schemeClr val="lt1"/>
                </a:highlight>
              </a:rPr>
              <a:t>Edward Witten (1951-σήμερα)</a:t>
            </a:r>
            <a:endParaRPr sz="1800" i="1">
              <a:solidFill>
                <a:schemeClr val="dk1"/>
              </a:solidFill>
              <a:highlight>
                <a:schemeClr val="lt1"/>
              </a:highlight>
            </a:endParaRPr>
          </a:p>
        </p:txBody>
      </p:sp>
      <p:pic>
        <p:nvPicPr>
          <p:cNvPr id="486" name="Google Shape;486;p55"/>
          <p:cNvPicPr preferRelativeResize="0"/>
          <p:nvPr/>
        </p:nvPicPr>
        <p:blipFill>
          <a:blip r:embed="rId3">
            <a:alphaModFix/>
          </a:blip>
          <a:stretch>
            <a:fillRect/>
          </a:stretch>
        </p:blipFill>
        <p:spPr>
          <a:xfrm>
            <a:off x="103100" y="1332675"/>
            <a:ext cx="2445250" cy="2478150"/>
          </a:xfrm>
          <a:prstGeom prst="rect">
            <a:avLst/>
          </a:prstGeom>
          <a:noFill/>
          <a:ln>
            <a:noFill/>
          </a:ln>
        </p:spPr>
      </p:pic>
      <p:sp>
        <p:nvSpPr>
          <p:cNvPr id="487" name="Google Shape;487;p55"/>
          <p:cNvSpPr txBox="1"/>
          <p:nvPr/>
        </p:nvSpPr>
        <p:spPr>
          <a:xfrm>
            <a:off x="3001750" y="2016050"/>
            <a:ext cx="556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solidFill>
                <a:srgbClr val="FF9900"/>
              </a:solidFill>
            </a:endParaRPr>
          </a:p>
        </p:txBody>
      </p:sp>
      <p:sp>
        <p:nvSpPr>
          <p:cNvPr id="488" name="Google Shape;488;p55"/>
          <p:cNvSpPr txBox="1"/>
          <p:nvPr/>
        </p:nvSpPr>
        <p:spPr>
          <a:xfrm>
            <a:off x="3001750" y="4250700"/>
            <a:ext cx="4988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b="1">
                <a:solidFill>
                  <a:srgbClr val="FF9900"/>
                </a:solidFill>
              </a:rPr>
              <a:t>Ο μοναδικός φυσικός που έχει τιμηθεί  με το βραβείο Fields Medal (1990) στα μαθηματικά !</a:t>
            </a:r>
            <a:endParaRPr sz="1600" b="1">
              <a:solidFill>
                <a:srgbClr val="FF9900"/>
              </a:solidFill>
            </a:endParaRPr>
          </a:p>
          <a:p>
            <a:pPr marL="0" lvl="0" indent="0" algn="l" rtl="0">
              <a:spcBef>
                <a:spcPts val="0"/>
              </a:spcBef>
              <a:spcAft>
                <a:spcPts val="0"/>
              </a:spcAft>
              <a:buNone/>
            </a:pPr>
            <a:endParaRPr/>
          </a:p>
        </p:txBody>
      </p:sp>
      <p:sp>
        <p:nvSpPr>
          <p:cNvPr id="489" name="Google Shape;489;p55"/>
          <p:cNvSpPr txBox="1"/>
          <p:nvPr/>
        </p:nvSpPr>
        <p:spPr>
          <a:xfrm>
            <a:off x="2677800" y="1641200"/>
            <a:ext cx="42900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Τεράστια συνεισφορά στη θεωρία των υπερχορδών</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Θεμελιωτής της M-theory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Calabi-Yau Manifolds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Κβαντική τοπολογία</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Low dimensional topology</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Η συνεισφορά της φυσικής στα μαθηματικά</a:t>
            </a:r>
            <a:endParaRPr i="1">
              <a:solidFill>
                <a:schemeClr val="accent1"/>
              </a:solidFill>
            </a:endParaRPr>
          </a:p>
        </p:txBody>
      </p:sp>
      <p:sp>
        <p:nvSpPr>
          <p:cNvPr id="495" name="Google Shape;495;p56"/>
          <p:cNvSpPr txBox="1"/>
          <p:nvPr/>
        </p:nvSpPr>
        <p:spPr>
          <a:xfrm>
            <a:off x="648425" y="1241000"/>
            <a:ext cx="76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96" name="Google Shape;496;p56"/>
          <p:cNvSpPr txBox="1"/>
          <p:nvPr/>
        </p:nvSpPr>
        <p:spPr>
          <a:xfrm>
            <a:off x="3099800" y="1150475"/>
            <a:ext cx="3697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i="1">
              <a:solidFill>
                <a:schemeClr val="dk1"/>
              </a:solidFill>
            </a:endParaRPr>
          </a:p>
        </p:txBody>
      </p:sp>
      <p:sp>
        <p:nvSpPr>
          <p:cNvPr id="497" name="Google Shape;497;p56"/>
          <p:cNvSpPr txBox="1"/>
          <p:nvPr/>
        </p:nvSpPr>
        <p:spPr>
          <a:xfrm>
            <a:off x="3175125" y="1775825"/>
            <a:ext cx="418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p:txBody>
      </p:sp>
      <p:sp>
        <p:nvSpPr>
          <p:cNvPr id="498" name="Google Shape;498;p56"/>
          <p:cNvSpPr txBox="1"/>
          <p:nvPr/>
        </p:nvSpPr>
        <p:spPr>
          <a:xfrm>
            <a:off x="3280550" y="1217900"/>
            <a:ext cx="3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b="1">
              <a:solidFill>
                <a:srgbClr val="FF9900"/>
              </a:solidFill>
            </a:endParaRPr>
          </a:p>
        </p:txBody>
      </p:sp>
      <p:sp>
        <p:nvSpPr>
          <p:cNvPr id="499" name="Google Shape;499;p56"/>
          <p:cNvSpPr txBox="1"/>
          <p:nvPr/>
        </p:nvSpPr>
        <p:spPr>
          <a:xfrm>
            <a:off x="2548350" y="710000"/>
            <a:ext cx="3336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endParaRPr sz="1600" i="1">
              <a:solidFill>
                <a:schemeClr val="dk1"/>
              </a:solidFill>
            </a:endParaRPr>
          </a:p>
          <a:p>
            <a:pPr marL="0" lvl="0" indent="0" algn="l" rtl="0">
              <a:spcBef>
                <a:spcPts val="0"/>
              </a:spcBef>
              <a:spcAft>
                <a:spcPts val="0"/>
              </a:spcAft>
              <a:buNone/>
            </a:pPr>
            <a:r>
              <a:rPr lang="el" sz="1800" i="1">
                <a:solidFill>
                  <a:schemeClr val="dk1"/>
                </a:solidFill>
                <a:highlight>
                  <a:schemeClr val="lt1"/>
                </a:highlight>
              </a:rPr>
              <a:t>Edward Witten (1951-σήμερα)</a:t>
            </a:r>
            <a:endParaRPr sz="1800" i="1">
              <a:solidFill>
                <a:schemeClr val="dk1"/>
              </a:solidFill>
              <a:highlight>
                <a:schemeClr val="lt1"/>
              </a:highlight>
            </a:endParaRPr>
          </a:p>
        </p:txBody>
      </p:sp>
      <p:pic>
        <p:nvPicPr>
          <p:cNvPr id="500" name="Google Shape;500;p56"/>
          <p:cNvPicPr preferRelativeResize="0"/>
          <p:nvPr/>
        </p:nvPicPr>
        <p:blipFill>
          <a:blip r:embed="rId3">
            <a:alphaModFix/>
          </a:blip>
          <a:stretch>
            <a:fillRect/>
          </a:stretch>
        </p:blipFill>
        <p:spPr>
          <a:xfrm>
            <a:off x="103100" y="1332675"/>
            <a:ext cx="2445250" cy="2478150"/>
          </a:xfrm>
          <a:prstGeom prst="rect">
            <a:avLst/>
          </a:prstGeom>
          <a:noFill/>
          <a:ln>
            <a:noFill/>
          </a:ln>
        </p:spPr>
      </p:pic>
      <p:sp>
        <p:nvSpPr>
          <p:cNvPr id="501" name="Google Shape;501;p56"/>
          <p:cNvSpPr txBox="1"/>
          <p:nvPr/>
        </p:nvSpPr>
        <p:spPr>
          <a:xfrm>
            <a:off x="3001750" y="2016050"/>
            <a:ext cx="556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solidFill>
                <a:srgbClr val="FF9900"/>
              </a:solidFill>
            </a:endParaRPr>
          </a:p>
        </p:txBody>
      </p:sp>
      <p:sp>
        <p:nvSpPr>
          <p:cNvPr id="502" name="Google Shape;502;p56"/>
          <p:cNvSpPr txBox="1"/>
          <p:nvPr/>
        </p:nvSpPr>
        <p:spPr>
          <a:xfrm>
            <a:off x="3001750" y="4250700"/>
            <a:ext cx="4988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b="1">
                <a:solidFill>
                  <a:srgbClr val="FF9900"/>
                </a:solidFill>
              </a:rPr>
              <a:t>Ο μοναδικός φυσικός που έχει τιμηθεί  με το βραβείο Fields Medal (1990) στα μαθηματικά !</a:t>
            </a:r>
            <a:endParaRPr sz="1600" b="1">
              <a:solidFill>
                <a:srgbClr val="FF9900"/>
              </a:solidFill>
            </a:endParaRPr>
          </a:p>
          <a:p>
            <a:pPr marL="0" lvl="0" indent="0" algn="l" rtl="0">
              <a:spcBef>
                <a:spcPts val="0"/>
              </a:spcBef>
              <a:spcAft>
                <a:spcPts val="0"/>
              </a:spcAft>
              <a:buNone/>
            </a:pPr>
            <a:endParaRPr/>
          </a:p>
        </p:txBody>
      </p:sp>
      <p:sp>
        <p:nvSpPr>
          <p:cNvPr id="503" name="Google Shape;503;p56"/>
          <p:cNvSpPr txBox="1"/>
          <p:nvPr/>
        </p:nvSpPr>
        <p:spPr>
          <a:xfrm>
            <a:off x="2677800" y="1641200"/>
            <a:ext cx="42900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Τεράστια συνεισφορά στη θεωρία των υπερχορδών</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Θεμελιωτής της M-theory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Calabi-Yau Manifolds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Κβαντική τοπολογία</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l">
                <a:solidFill>
                  <a:schemeClr val="dk1"/>
                </a:solidFill>
              </a:rPr>
              <a:t>Low dimensional topology</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r>
              <a:rPr lang="el">
                <a:solidFill>
                  <a:schemeClr val="dk1"/>
                </a:solidFill>
              </a:rPr>
              <a: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504" name="Google Shape;504;p56"/>
          <p:cNvPicPr preferRelativeResize="0"/>
          <p:nvPr/>
        </p:nvPicPr>
        <p:blipFill>
          <a:blip r:embed="rId4">
            <a:alphaModFix/>
          </a:blip>
          <a:stretch>
            <a:fillRect/>
          </a:stretch>
        </p:blipFill>
        <p:spPr>
          <a:xfrm>
            <a:off x="6424813" y="2016038"/>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57"/>
          <p:cNvPicPr preferRelativeResize="0"/>
          <p:nvPr/>
        </p:nvPicPr>
        <p:blipFill>
          <a:blip r:embed="rId3">
            <a:alphaModFix/>
          </a:blip>
          <a:stretch>
            <a:fillRect/>
          </a:stretch>
        </p:blipFill>
        <p:spPr>
          <a:xfrm>
            <a:off x="152400" y="152400"/>
            <a:ext cx="4419600" cy="4600402"/>
          </a:xfrm>
          <a:prstGeom prst="rect">
            <a:avLst/>
          </a:prstGeom>
          <a:noFill/>
          <a:ln>
            <a:noFill/>
          </a:ln>
        </p:spPr>
      </p:pic>
      <p:sp>
        <p:nvSpPr>
          <p:cNvPr id="510" name="Google Shape;510;p57"/>
          <p:cNvSpPr txBox="1"/>
          <p:nvPr/>
        </p:nvSpPr>
        <p:spPr>
          <a:xfrm>
            <a:off x="4868875" y="676900"/>
            <a:ext cx="3631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a:solidFill>
                  <a:schemeClr val="dk1"/>
                </a:solidFill>
              </a:rPr>
              <a:t>Ο  E. Witten σε νεαρή ηλικία συζητά με τον P. Dirac.</a:t>
            </a:r>
            <a:endParaRPr sz="1500">
              <a:solidFill>
                <a:schemeClr val="dk1"/>
              </a:solidFill>
            </a:endParaRPr>
          </a:p>
        </p:txBody>
      </p:sp>
      <p:sp>
        <p:nvSpPr>
          <p:cNvPr id="511" name="Google Shape;511;p57"/>
          <p:cNvSpPr txBox="1"/>
          <p:nvPr/>
        </p:nvSpPr>
        <p:spPr>
          <a:xfrm>
            <a:off x="5373750" y="2433150"/>
            <a:ext cx="294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rPr>
              <a:t>Τι να συζητάνε άραγε…?</a:t>
            </a:r>
            <a:endParaRPr i="1">
              <a:solidFill>
                <a:schemeClr val="dk1"/>
              </a:solidFill>
            </a:endParaRPr>
          </a:p>
        </p:txBody>
      </p:sp>
      <p:sp>
        <p:nvSpPr>
          <p:cNvPr id="512" name="Google Shape;512;p57"/>
          <p:cNvSpPr txBox="1"/>
          <p:nvPr/>
        </p:nvSpPr>
        <p:spPr>
          <a:xfrm>
            <a:off x="6080375" y="3090475"/>
            <a:ext cx="2744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b="1">
                <a:solidFill>
                  <a:srgbClr val="FAF9F9"/>
                </a:solidFill>
              </a:rPr>
              <a:t>Μάλλον για  Μαθηματικά…</a:t>
            </a:r>
            <a:endParaRPr sz="1600" b="1">
              <a:solidFill>
                <a:srgbClr val="FAF9F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Millennium Prize Problems</a:t>
            </a:r>
            <a:endParaRPr i="1">
              <a:solidFill>
                <a:schemeClr val="accent1"/>
              </a:solidFill>
            </a:endParaRPr>
          </a:p>
        </p:txBody>
      </p:sp>
      <p:sp>
        <p:nvSpPr>
          <p:cNvPr id="518" name="Google Shape;518;p58"/>
          <p:cNvSpPr txBox="1"/>
          <p:nvPr/>
        </p:nvSpPr>
        <p:spPr>
          <a:xfrm>
            <a:off x="311700" y="1017725"/>
            <a:ext cx="8331600" cy="113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 sz="1550" i="1">
                <a:solidFill>
                  <a:schemeClr val="dk1"/>
                </a:solidFill>
                <a:highlight>
                  <a:srgbClr val="262626"/>
                </a:highlight>
              </a:rPr>
              <a:t>Τα Προβλήματα του Βραβείου Χιλιετίας είναι επτά γνωστά μαθηματικά προβλήματα που επιλέχθηκαν από το Ινστιτούτο Μαθηματικών Clay το 2000. Το Ινστιτούτο Clay έχει υποσχεθεί ένα βραβείο 1 εκατομμυρίου δολαρίων (ΗΠΑ) για τη σωστή λύση οποιουδήποτε από τα προβλήματα.</a:t>
            </a:r>
            <a:endParaRPr sz="1900" i="1">
              <a:solidFill>
                <a:schemeClr val="dk1"/>
              </a:solidFill>
              <a:highlight>
                <a:srgbClr val="262626"/>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Millennium Prize Problems</a:t>
            </a:r>
            <a:endParaRPr i="1">
              <a:solidFill>
                <a:schemeClr val="accent1"/>
              </a:solidFill>
            </a:endParaRPr>
          </a:p>
        </p:txBody>
      </p:sp>
      <p:sp>
        <p:nvSpPr>
          <p:cNvPr id="524" name="Google Shape;524;p59"/>
          <p:cNvSpPr txBox="1"/>
          <p:nvPr/>
        </p:nvSpPr>
        <p:spPr>
          <a:xfrm>
            <a:off x="311700" y="1017725"/>
            <a:ext cx="8331600" cy="113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 sz="1550" i="1">
                <a:solidFill>
                  <a:schemeClr val="dk1"/>
                </a:solidFill>
                <a:highlight>
                  <a:srgbClr val="262626"/>
                </a:highlight>
              </a:rPr>
              <a:t>Τα Προβλήματα του Βραβείου Χιλιετίας είναι επτά γνωστά μαθηματικά προβλήματα που επιλέχθηκαν από το Ινστιτούτο Μαθηματικών Clay το 2000. Το Ινστιτούτο Clay έχει υποσχεθεί ένα βραβείο 1 εκατομμυρίου δολαρίων (ΗΠΑ) για τη σωστή λύση οποιουδήποτε από τα προβλήματα.</a:t>
            </a:r>
            <a:endParaRPr sz="1900" i="1">
              <a:solidFill>
                <a:schemeClr val="dk1"/>
              </a:solidFill>
              <a:highlight>
                <a:srgbClr val="262626"/>
              </a:highlight>
            </a:endParaRPr>
          </a:p>
        </p:txBody>
      </p:sp>
      <p:pic>
        <p:nvPicPr>
          <p:cNvPr id="525" name="Google Shape;525;p59"/>
          <p:cNvPicPr preferRelativeResize="0"/>
          <p:nvPr/>
        </p:nvPicPr>
        <p:blipFill>
          <a:blip r:embed="rId3">
            <a:alphaModFix/>
          </a:blip>
          <a:stretch>
            <a:fillRect/>
          </a:stretch>
        </p:blipFill>
        <p:spPr>
          <a:xfrm>
            <a:off x="3784075" y="1964150"/>
            <a:ext cx="4859225" cy="28205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p:nvPr/>
        </p:nvSpPr>
        <p:spPr>
          <a:xfrm>
            <a:off x="1314825" y="1841550"/>
            <a:ext cx="6113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i="1">
                <a:highlight>
                  <a:schemeClr val="dk1"/>
                </a:highlight>
              </a:rPr>
              <a:t>“Κύριε…φυσική ή μαθηματικά κάνουμε ; “    </a:t>
            </a:r>
            <a:endParaRPr sz="2400" i="1">
              <a:highlight>
                <a:schemeClr val="dk1"/>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Millennium Prize Problems</a:t>
            </a:r>
            <a:endParaRPr i="1">
              <a:solidFill>
                <a:schemeClr val="accent1"/>
              </a:solidFill>
            </a:endParaRPr>
          </a:p>
        </p:txBody>
      </p:sp>
      <p:sp>
        <p:nvSpPr>
          <p:cNvPr id="531" name="Google Shape;531;p60"/>
          <p:cNvSpPr txBox="1"/>
          <p:nvPr/>
        </p:nvSpPr>
        <p:spPr>
          <a:xfrm>
            <a:off x="311700" y="1017725"/>
            <a:ext cx="8331600" cy="113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 sz="1550" i="1">
                <a:solidFill>
                  <a:schemeClr val="dk1"/>
                </a:solidFill>
                <a:highlight>
                  <a:srgbClr val="262626"/>
                </a:highlight>
              </a:rPr>
              <a:t>Τα Προβλήματα του Βραβείου Χιλιετίας είναι επτά γνωστά μαθηματικά προβλήματα που επιλέχθηκαν από το Ινστιτούτο Μαθηματικών Clay το 2000. Το Ινστιτούτο Clay έχει υποσχεθεί ένα βραβείο 1 εκατομμυρίου δολαρίων (ΗΠΑ) για τη σωστή λύση οποιουδήποτε από τα προβλήματα.</a:t>
            </a:r>
            <a:endParaRPr sz="1900" i="1">
              <a:solidFill>
                <a:schemeClr val="dk1"/>
              </a:solidFill>
              <a:highlight>
                <a:srgbClr val="262626"/>
              </a:highlight>
            </a:endParaRPr>
          </a:p>
        </p:txBody>
      </p:sp>
      <p:pic>
        <p:nvPicPr>
          <p:cNvPr id="532" name="Google Shape;532;p60"/>
          <p:cNvPicPr preferRelativeResize="0"/>
          <p:nvPr/>
        </p:nvPicPr>
        <p:blipFill>
          <a:blip r:embed="rId3">
            <a:alphaModFix/>
          </a:blip>
          <a:stretch>
            <a:fillRect/>
          </a:stretch>
        </p:blipFill>
        <p:spPr>
          <a:xfrm>
            <a:off x="3784075" y="1964150"/>
            <a:ext cx="4859225" cy="2820585"/>
          </a:xfrm>
          <a:prstGeom prst="rect">
            <a:avLst/>
          </a:prstGeom>
          <a:noFill/>
          <a:ln>
            <a:noFill/>
          </a:ln>
        </p:spPr>
      </p:pic>
      <p:cxnSp>
        <p:nvCxnSpPr>
          <p:cNvPr id="533" name="Google Shape;533;p60"/>
          <p:cNvCxnSpPr/>
          <p:nvPr/>
        </p:nvCxnSpPr>
        <p:spPr>
          <a:xfrm>
            <a:off x="2810225" y="3271225"/>
            <a:ext cx="1396800" cy="16500"/>
          </a:xfrm>
          <a:prstGeom prst="straightConnector1">
            <a:avLst/>
          </a:prstGeom>
          <a:noFill/>
          <a:ln w="28575" cap="flat" cmpd="sng">
            <a:solidFill>
              <a:srgbClr val="FF0000"/>
            </a:solidFill>
            <a:prstDash val="solid"/>
            <a:round/>
            <a:headEnd type="none" w="med" len="med"/>
            <a:tailEnd type="triangle" w="med" len="med"/>
          </a:ln>
        </p:spPr>
      </p:cxnSp>
      <p:cxnSp>
        <p:nvCxnSpPr>
          <p:cNvPr id="534" name="Google Shape;534;p60"/>
          <p:cNvCxnSpPr/>
          <p:nvPr/>
        </p:nvCxnSpPr>
        <p:spPr>
          <a:xfrm>
            <a:off x="3011925" y="4491775"/>
            <a:ext cx="1396800" cy="16500"/>
          </a:xfrm>
          <a:prstGeom prst="straightConnector1">
            <a:avLst/>
          </a:prstGeom>
          <a:noFill/>
          <a:ln w="28575" cap="flat" cmpd="sng">
            <a:solidFill>
              <a:srgbClr val="FF0000"/>
            </a:solidFill>
            <a:prstDash val="solid"/>
            <a:round/>
            <a:headEnd type="none" w="med" len="med"/>
            <a:tailEnd type="triangle" w="med" len="med"/>
          </a:ln>
        </p:spPr>
      </p:cxnSp>
      <p:sp>
        <p:nvSpPr>
          <p:cNvPr id="535" name="Google Shape;535;p60"/>
          <p:cNvSpPr txBox="1"/>
          <p:nvPr/>
        </p:nvSpPr>
        <p:spPr>
          <a:xfrm>
            <a:off x="1068325" y="3079375"/>
            <a:ext cx="221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b="1">
                <a:solidFill>
                  <a:schemeClr val="dk1"/>
                </a:solidFill>
              </a:rPr>
              <a:t>Ρευστοδυναμική</a:t>
            </a:r>
            <a:endParaRPr b="1">
              <a:solidFill>
                <a:schemeClr val="dk1"/>
              </a:solidFill>
            </a:endParaRPr>
          </a:p>
        </p:txBody>
      </p:sp>
      <p:sp>
        <p:nvSpPr>
          <p:cNvPr id="536" name="Google Shape;536;p60"/>
          <p:cNvSpPr txBox="1"/>
          <p:nvPr/>
        </p:nvSpPr>
        <p:spPr>
          <a:xfrm>
            <a:off x="1199800" y="4240775"/>
            <a:ext cx="1812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Κβαντική Θεωρία Πεδίου</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1"/>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Millennium Prize Problems</a:t>
            </a:r>
            <a:endParaRPr i="1">
              <a:solidFill>
                <a:schemeClr val="accent1"/>
              </a:solidFill>
            </a:endParaRPr>
          </a:p>
        </p:txBody>
      </p:sp>
      <p:sp>
        <p:nvSpPr>
          <p:cNvPr id="542" name="Google Shape;542;p61"/>
          <p:cNvSpPr txBox="1"/>
          <p:nvPr/>
        </p:nvSpPr>
        <p:spPr>
          <a:xfrm>
            <a:off x="311700" y="1017725"/>
            <a:ext cx="8331600" cy="113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 sz="1550" i="1">
                <a:solidFill>
                  <a:schemeClr val="dk1"/>
                </a:solidFill>
                <a:highlight>
                  <a:srgbClr val="262626"/>
                </a:highlight>
              </a:rPr>
              <a:t>Τα Προβλήματα του Βραβείου Χιλιετίας είναι επτά γνωστά μαθηματικά προβλήματα που επιλέχθηκαν από το Ινστιτούτο Μαθηματικών Clay το 2000. Το Ινστιτούτο Clay έχει υποσχεθεί ένα βραβείο 1 εκατομμυρίου δολαρίων (ΗΠΑ) για τη σωστή λύση οποιουδήποτε από τα προβλήματα.</a:t>
            </a:r>
            <a:endParaRPr sz="1900" i="1">
              <a:solidFill>
                <a:schemeClr val="dk1"/>
              </a:solidFill>
              <a:highlight>
                <a:srgbClr val="262626"/>
              </a:highlight>
            </a:endParaRPr>
          </a:p>
        </p:txBody>
      </p:sp>
      <p:pic>
        <p:nvPicPr>
          <p:cNvPr id="543" name="Google Shape;543;p61"/>
          <p:cNvPicPr preferRelativeResize="0"/>
          <p:nvPr/>
        </p:nvPicPr>
        <p:blipFill>
          <a:blip r:embed="rId3">
            <a:alphaModFix/>
          </a:blip>
          <a:stretch>
            <a:fillRect/>
          </a:stretch>
        </p:blipFill>
        <p:spPr>
          <a:xfrm>
            <a:off x="3784075" y="1964150"/>
            <a:ext cx="4859225" cy="2820585"/>
          </a:xfrm>
          <a:prstGeom prst="rect">
            <a:avLst/>
          </a:prstGeom>
          <a:noFill/>
          <a:ln>
            <a:noFill/>
          </a:ln>
        </p:spPr>
      </p:pic>
      <p:cxnSp>
        <p:nvCxnSpPr>
          <p:cNvPr id="544" name="Google Shape;544;p61"/>
          <p:cNvCxnSpPr/>
          <p:nvPr/>
        </p:nvCxnSpPr>
        <p:spPr>
          <a:xfrm>
            <a:off x="2810225" y="3271225"/>
            <a:ext cx="1396800" cy="16500"/>
          </a:xfrm>
          <a:prstGeom prst="straightConnector1">
            <a:avLst/>
          </a:prstGeom>
          <a:noFill/>
          <a:ln w="28575" cap="flat" cmpd="sng">
            <a:solidFill>
              <a:srgbClr val="FF0000"/>
            </a:solidFill>
            <a:prstDash val="solid"/>
            <a:round/>
            <a:headEnd type="none" w="med" len="med"/>
            <a:tailEnd type="triangle" w="med" len="med"/>
          </a:ln>
        </p:spPr>
      </p:cxnSp>
      <p:cxnSp>
        <p:nvCxnSpPr>
          <p:cNvPr id="545" name="Google Shape;545;p61"/>
          <p:cNvCxnSpPr/>
          <p:nvPr/>
        </p:nvCxnSpPr>
        <p:spPr>
          <a:xfrm>
            <a:off x="3011925" y="4491775"/>
            <a:ext cx="1396800" cy="16500"/>
          </a:xfrm>
          <a:prstGeom prst="straightConnector1">
            <a:avLst/>
          </a:prstGeom>
          <a:noFill/>
          <a:ln w="28575" cap="flat" cmpd="sng">
            <a:solidFill>
              <a:srgbClr val="FF0000"/>
            </a:solidFill>
            <a:prstDash val="solid"/>
            <a:round/>
            <a:headEnd type="none" w="med" len="med"/>
            <a:tailEnd type="triangle" w="med" len="med"/>
          </a:ln>
        </p:spPr>
      </p:cxnSp>
      <p:cxnSp>
        <p:nvCxnSpPr>
          <p:cNvPr id="546" name="Google Shape;546;p61"/>
          <p:cNvCxnSpPr/>
          <p:nvPr/>
        </p:nvCxnSpPr>
        <p:spPr>
          <a:xfrm flipH="1">
            <a:off x="7428000" y="4207900"/>
            <a:ext cx="1511700" cy="165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62"/>
          <p:cNvPicPr preferRelativeResize="0"/>
          <p:nvPr/>
        </p:nvPicPr>
        <p:blipFill>
          <a:blip r:embed="rId3">
            <a:alphaModFix/>
          </a:blip>
          <a:stretch>
            <a:fillRect/>
          </a:stretch>
        </p:blipFill>
        <p:spPr>
          <a:xfrm>
            <a:off x="152400" y="152400"/>
            <a:ext cx="8839200" cy="4597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Διεπιστημονικότητα</a:t>
            </a:r>
            <a:endParaRPr i="1">
              <a:solidFill>
                <a:schemeClr val="accent1"/>
              </a:solidFill>
            </a:endParaRPr>
          </a:p>
        </p:txBody>
      </p:sp>
      <p:sp>
        <p:nvSpPr>
          <p:cNvPr id="557" name="Google Shape;557;p63"/>
          <p:cNvSpPr txBox="1"/>
          <p:nvPr/>
        </p:nvSpPr>
        <p:spPr>
          <a:xfrm>
            <a:off x="542475" y="1595075"/>
            <a:ext cx="34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ΜΑΘΗΜΑΤΙΚΑ  -  ΠΛΗΡΟΦΟΡΙΚΗ</a:t>
            </a:r>
            <a:endParaRPr>
              <a:solidFill>
                <a:srgbClr val="FF9900"/>
              </a:solidFill>
            </a:endParaRPr>
          </a:p>
        </p:txBody>
      </p:sp>
      <p:sp>
        <p:nvSpPr>
          <p:cNvPr id="558" name="Google Shape;558;p63"/>
          <p:cNvSpPr txBox="1"/>
          <p:nvPr/>
        </p:nvSpPr>
        <p:spPr>
          <a:xfrm>
            <a:off x="3286775" y="1710100"/>
            <a:ext cx="73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Διεπιστημονικότητα</a:t>
            </a:r>
            <a:endParaRPr i="1">
              <a:solidFill>
                <a:schemeClr val="accent1"/>
              </a:solidFill>
            </a:endParaRPr>
          </a:p>
        </p:txBody>
      </p:sp>
      <p:sp>
        <p:nvSpPr>
          <p:cNvPr id="564" name="Google Shape;564;p64"/>
          <p:cNvSpPr txBox="1"/>
          <p:nvPr/>
        </p:nvSpPr>
        <p:spPr>
          <a:xfrm>
            <a:off x="542475" y="1595075"/>
            <a:ext cx="34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ΜΑΘΗΜΑΤΙΚΑ  -  ΠΛΗΡΟΦΟΡΙΚΗ</a:t>
            </a:r>
            <a:endParaRPr>
              <a:solidFill>
                <a:srgbClr val="FF9900"/>
              </a:solidFill>
            </a:endParaRPr>
          </a:p>
        </p:txBody>
      </p:sp>
      <p:sp>
        <p:nvSpPr>
          <p:cNvPr id="565" name="Google Shape;565;p64"/>
          <p:cNvSpPr txBox="1"/>
          <p:nvPr/>
        </p:nvSpPr>
        <p:spPr>
          <a:xfrm>
            <a:off x="3286775" y="1710100"/>
            <a:ext cx="73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66" name="Google Shape;566;p64"/>
          <p:cNvSpPr txBox="1"/>
          <p:nvPr/>
        </p:nvSpPr>
        <p:spPr>
          <a:xfrm>
            <a:off x="542475" y="2823075"/>
            <a:ext cx="37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Ραγδαία ανάπτυξη στον τομέα της Μηχανικής Μάθησης (</a:t>
            </a:r>
            <a:r>
              <a:rPr lang="el" i="1">
                <a:solidFill>
                  <a:schemeClr val="accent1"/>
                </a:solidFill>
              </a:rPr>
              <a:t>Machine Learning</a:t>
            </a:r>
            <a:r>
              <a:rPr lang="el">
                <a:solidFill>
                  <a:schemeClr val="dk1"/>
                </a:solidFill>
              </a:rPr>
              <a:t>)</a:t>
            </a:r>
            <a:endParaRPr>
              <a:solidFill>
                <a:schemeClr val="dk1"/>
              </a:solidFill>
            </a:endParaRPr>
          </a:p>
        </p:txBody>
      </p:sp>
      <p:sp>
        <p:nvSpPr>
          <p:cNvPr id="567" name="Google Shape;567;p64"/>
          <p:cNvSpPr txBox="1"/>
          <p:nvPr/>
        </p:nvSpPr>
        <p:spPr>
          <a:xfrm>
            <a:off x="542475" y="2101375"/>
            <a:ext cx="3237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Επιστήμη των δεδομένων (</a:t>
            </a:r>
            <a:r>
              <a:rPr lang="el" i="1">
                <a:solidFill>
                  <a:schemeClr val="accent1"/>
                </a:solidFill>
              </a:rPr>
              <a:t>Data Science</a:t>
            </a:r>
            <a:r>
              <a:rPr lang="el">
                <a:solidFill>
                  <a:schemeClr val="dk1"/>
                </a:solidFill>
              </a:rPr>
              <a:t>)</a:t>
            </a:r>
            <a:endParaRPr>
              <a:solidFill>
                <a:schemeClr val="dk1"/>
              </a:solidFill>
            </a:endParaRPr>
          </a:p>
        </p:txBody>
      </p:sp>
      <p:sp>
        <p:nvSpPr>
          <p:cNvPr id="568" name="Google Shape;568;p64"/>
          <p:cNvSpPr/>
          <p:nvPr/>
        </p:nvSpPr>
        <p:spPr>
          <a:xfrm flipH="1">
            <a:off x="1888625" y="2481075"/>
            <a:ext cx="295800" cy="342000"/>
          </a:xfrm>
          <a:prstGeom prst="down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4"/>
          <p:cNvSpPr txBox="1"/>
          <p:nvPr/>
        </p:nvSpPr>
        <p:spPr>
          <a:xfrm>
            <a:off x="5524200" y="1595075"/>
            <a:ext cx="262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4"/>
                </a:solidFill>
              </a:rPr>
              <a:t>ΦΥΣΙΚΗ</a:t>
            </a:r>
            <a:endParaRPr b="1">
              <a:solidFill>
                <a:schemeClr val="accent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Διεπιστημονικότητα</a:t>
            </a:r>
            <a:endParaRPr i="1">
              <a:solidFill>
                <a:schemeClr val="accent1"/>
              </a:solidFill>
            </a:endParaRPr>
          </a:p>
        </p:txBody>
      </p:sp>
      <p:sp>
        <p:nvSpPr>
          <p:cNvPr id="575" name="Google Shape;575;p65"/>
          <p:cNvSpPr txBox="1"/>
          <p:nvPr/>
        </p:nvSpPr>
        <p:spPr>
          <a:xfrm>
            <a:off x="542475" y="1595075"/>
            <a:ext cx="34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ΜΑΘΗΜΑΤΙΚΑ  -  ΠΛΗΡΟΦΟΡΙΚΗ</a:t>
            </a:r>
            <a:endParaRPr>
              <a:solidFill>
                <a:srgbClr val="FF9900"/>
              </a:solidFill>
            </a:endParaRPr>
          </a:p>
        </p:txBody>
      </p:sp>
      <p:sp>
        <p:nvSpPr>
          <p:cNvPr id="576" name="Google Shape;576;p65"/>
          <p:cNvSpPr txBox="1"/>
          <p:nvPr/>
        </p:nvSpPr>
        <p:spPr>
          <a:xfrm>
            <a:off x="3286775" y="1710100"/>
            <a:ext cx="73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77" name="Google Shape;577;p65"/>
          <p:cNvSpPr txBox="1"/>
          <p:nvPr/>
        </p:nvSpPr>
        <p:spPr>
          <a:xfrm>
            <a:off x="542475" y="2823075"/>
            <a:ext cx="37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Ραγδαία ανάπτυξη στον τομέα της Μηχανικής Μάθησης (</a:t>
            </a:r>
            <a:r>
              <a:rPr lang="el" i="1">
                <a:solidFill>
                  <a:schemeClr val="accent1"/>
                </a:solidFill>
              </a:rPr>
              <a:t>Machine Learning</a:t>
            </a:r>
            <a:r>
              <a:rPr lang="el">
                <a:solidFill>
                  <a:schemeClr val="dk1"/>
                </a:solidFill>
              </a:rPr>
              <a:t>)</a:t>
            </a:r>
            <a:endParaRPr>
              <a:solidFill>
                <a:schemeClr val="dk1"/>
              </a:solidFill>
            </a:endParaRPr>
          </a:p>
        </p:txBody>
      </p:sp>
      <p:sp>
        <p:nvSpPr>
          <p:cNvPr id="578" name="Google Shape;578;p65"/>
          <p:cNvSpPr txBox="1"/>
          <p:nvPr/>
        </p:nvSpPr>
        <p:spPr>
          <a:xfrm>
            <a:off x="542475" y="2101375"/>
            <a:ext cx="3237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Επιστήμη των δεδομένων (</a:t>
            </a:r>
            <a:r>
              <a:rPr lang="el" i="1">
                <a:solidFill>
                  <a:schemeClr val="accent1"/>
                </a:solidFill>
              </a:rPr>
              <a:t>Data Science</a:t>
            </a:r>
            <a:r>
              <a:rPr lang="el">
                <a:solidFill>
                  <a:schemeClr val="dk1"/>
                </a:solidFill>
              </a:rPr>
              <a:t>)</a:t>
            </a:r>
            <a:endParaRPr>
              <a:solidFill>
                <a:schemeClr val="dk1"/>
              </a:solidFill>
            </a:endParaRPr>
          </a:p>
        </p:txBody>
      </p:sp>
      <p:sp>
        <p:nvSpPr>
          <p:cNvPr id="579" name="Google Shape;579;p65"/>
          <p:cNvSpPr/>
          <p:nvPr/>
        </p:nvSpPr>
        <p:spPr>
          <a:xfrm flipH="1">
            <a:off x="1888625" y="2481075"/>
            <a:ext cx="295800" cy="342000"/>
          </a:xfrm>
          <a:prstGeom prst="down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5"/>
          <p:cNvSpPr txBox="1"/>
          <p:nvPr/>
        </p:nvSpPr>
        <p:spPr>
          <a:xfrm>
            <a:off x="5524200" y="1595075"/>
            <a:ext cx="262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4"/>
                </a:solidFill>
              </a:rPr>
              <a:t>ΦΥΣΙΚΗ</a:t>
            </a:r>
            <a:endParaRPr b="1">
              <a:solidFill>
                <a:schemeClr val="accent4"/>
              </a:solidFill>
            </a:endParaRPr>
          </a:p>
        </p:txBody>
      </p:sp>
      <p:sp>
        <p:nvSpPr>
          <p:cNvPr id="581" name="Google Shape;581;p65"/>
          <p:cNvSpPr txBox="1"/>
          <p:nvPr/>
        </p:nvSpPr>
        <p:spPr>
          <a:xfrm>
            <a:off x="5334750" y="23716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1"/>
                </a:solidFill>
              </a:rPr>
              <a:t>Κβαντικοί Υπολογιστές</a:t>
            </a:r>
            <a:endParaRPr b="1">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Διεπιστημονικότητα</a:t>
            </a:r>
            <a:endParaRPr i="1">
              <a:solidFill>
                <a:schemeClr val="accent1"/>
              </a:solidFill>
            </a:endParaRPr>
          </a:p>
        </p:txBody>
      </p:sp>
      <p:sp>
        <p:nvSpPr>
          <p:cNvPr id="587" name="Google Shape;587;p66"/>
          <p:cNvSpPr txBox="1"/>
          <p:nvPr/>
        </p:nvSpPr>
        <p:spPr>
          <a:xfrm>
            <a:off x="542475" y="1595075"/>
            <a:ext cx="34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ΜΑΘΗΜΑΤΙΚΑ  -  ΠΛΗΡΟΦΟΡΙΚΗ</a:t>
            </a:r>
            <a:endParaRPr>
              <a:solidFill>
                <a:srgbClr val="FF9900"/>
              </a:solidFill>
            </a:endParaRPr>
          </a:p>
        </p:txBody>
      </p:sp>
      <p:sp>
        <p:nvSpPr>
          <p:cNvPr id="588" name="Google Shape;588;p66"/>
          <p:cNvSpPr txBox="1"/>
          <p:nvPr/>
        </p:nvSpPr>
        <p:spPr>
          <a:xfrm>
            <a:off x="3286775" y="1710100"/>
            <a:ext cx="73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9" name="Google Shape;589;p66"/>
          <p:cNvSpPr txBox="1"/>
          <p:nvPr/>
        </p:nvSpPr>
        <p:spPr>
          <a:xfrm>
            <a:off x="542475" y="2823075"/>
            <a:ext cx="37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Ραγδαία ανάπτυξη στον τομέα της Μηχανικής Μάθησης (</a:t>
            </a:r>
            <a:r>
              <a:rPr lang="el" i="1">
                <a:solidFill>
                  <a:schemeClr val="accent1"/>
                </a:solidFill>
              </a:rPr>
              <a:t>Machine Learning</a:t>
            </a:r>
            <a:r>
              <a:rPr lang="el">
                <a:solidFill>
                  <a:schemeClr val="dk1"/>
                </a:solidFill>
              </a:rPr>
              <a:t>)</a:t>
            </a:r>
            <a:endParaRPr>
              <a:solidFill>
                <a:schemeClr val="dk1"/>
              </a:solidFill>
            </a:endParaRPr>
          </a:p>
        </p:txBody>
      </p:sp>
      <p:sp>
        <p:nvSpPr>
          <p:cNvPr id="590" name="Google Shape;590;p66"/>
          <p:cNvSpPr txBox="1"/>
          <p:nvPr/>
        </p:nvSpPr>
        <p:spPr>
          <a:xfrm>
            <a:off x="542475" y="2101375"/>
            <a:ext cx="3237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Επιστήμη των δεδομένων (</a:t>
            </a:r>
            <a:r>
              <a:rPr lang="el" i="1">
                <a:solidFill>
                  <a:schemeClr val="accent1"/>
                </a:solidFill>
              </a:rPr>
              <a:t>Data Science</a:t>
            </a:r>
            <a:r>
              <a:rPr lang="el">
                <a:solidFill>
                  <a:schemeClr val="dk1"/>
                </a:solidFill>
              </a:rPr>
              <a:t>)</a:t>
            </a:r>
            <a:endParaRPr>
              <a:solidFill>
                <a:schemeClr val="dk1"/>
              </a:solidFill>
            </a:endParaRPr>
          </a:p>
        </p:txBody>
      </p:sp>
      <p:sp>
        <p:nvSpPr>
          <p:cNvPr id="591" name="Google Shape;591;p66"/>
          <p:cNvSpPr/>
          <p:nvPr/>
        </p:nvSpPr>
        <p:spPr>
          <a:xfrm flipH="1">
            <a:off x="1888625" y="2481075"/>
            <a:ext cx="295800" cy="342000"/>
          </a:xfrm>
          <a:prstGeom prst="down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6"/>
          <p:cNvSpPr txBox="1"/>
          <p:nvPr/>
        </p:nvSpPr>
        <p:spPr>
          <a:xfrm>
            <a:off x="5524200" y="1595075"/>
            <a:ext cx="262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4"/>
                </a:solidFill>
              </a:rPr>
              <a:t>ΦΥΣΙΚΗ</a:t>
            </a:r>
            <a:endParaRPr b="1">
              <a:solidFill>
                <a:schemeClr val="accent4"/>
              </a:solidFill>
            </a:endParaRPr>
          </a:p>
        </p:txBody>
      </p:sp>
      <p:sp>
        <p:nvSpPr>
          <p:cNvPr id="593" name="Google Shape;593;p66"/>
          <p:cNvSpPr txBox="1"/>
          <p:nvPr/>
        </p:nvSpPr>
        <p:spPr>
          <a:xfrm>
            <a:off x="5334750" y="23716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1"/>
                </a:solidFill>
              </a:rPr>
              <a:t>Κβαντικοί Υπολογιστές</a:t>
            </a:r>
            <a:endParaRPr b="1">
              <a:solidFill>
                <a:schemeClr val="accent1"/>
              </a:solidFill>
            </a:endParaRPr>
          </a:p>
        </p:txBody>
      </p:sp>
      <p:cxnSp>
        <p:nvCxnSpPr>
          <p:cNvPr id="594" name="Google Shape;594;p66"/>
          <p:cNvCxnSpPr/>
          <p:nvPr/>
        </p:nvCxnSpPr>
        <p:spPr>
          <a:xfrm>
            <a:off x="3286775" y="2366638"/>
            <a:ext cx="2448900" cy="184800"/>
          </a:xfrm>
          <a:prstGeom prst="straightConnector1">
            <a:avLst/>
          </a:prstGeom>
          <a:noFill/>
          <a:ln w="28575" cap="flat" cmpd="sng">
            <a:solidFill>
              <a:srgbClr val="FF0000"/>
            </a:solidFill>
            <a:prstDash val="solid"/>
            <a:round/>
            <a:headEnd type="triangle" w="med" len="med"/>
            <a:tailEnd type="triangle" w="med" len="med"/>
          </a:ln>
        </p:spPr>
      </p:cxnSp>
      <p:cxnSp>
        <p:nvCxnSpPr>
          <p:cNvPr id="595" name="Google Shape;595;p66"/>
          <p:cNvCxnSpPr/>
          <p:nvPr/>
        </p:nvCxnSpPr>
        <p:spPr>
          <a:xfrm rot="10800000" flipH="1">
            <a:off x="3593600" y="2717125"/>
            <a:ext cx="2390700" cy="355800"/>
          </a:xfrm>
          <a:prstGeom prst="straightConnector1">
            <a:avLst/>
          </a:prstGeom>
          <a:noFill/>
          <a:ln w="28575" cap="flat" cmpd="sng">
            <a:solidFill>
              <a:srgbClr val="FF0000"/>
            </a:solidFill>
            <a:prstDash val="solid"/>
            <a:round/>
            <a:headEnd type="triangl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Διεπιστημονικότητα</a:t>
            </a:r>
            <a:endParaRPr i="1">
              <a:solidFill>
                <a:schemeClr val="accent1"/>
              </a:solidFill>
            </a:endParaRPr>
          </a:p>
        </p:txBody>
      </p:sp>
      <p:sp>
        <p:nvSpPr>
          <p:cNvPr id="601" name="Google Shape;601;p67"/>
          <p:cNvSpPr txBox="1"/>
          <p:nvPr/>
        </p:nvSpPr>
        <p:spPr>
          <a:xfrm>
            <a:off x="542475" y="1595075"/>
            <a:ext cx="34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ΜΑΘΗΜΑΤΙΚΑ  -  ΠΛΗΡΟΦΟΡΙΚΗ</a:t>
            </a:r>
            <a:endParaRPr>
              <a:solidFill>
                <a:srgbClr val="FF9900"/>
              </a:solidFill>
            </a:endParaRPr>
          </a:p>
        </p:txBody>
      </p:sp>
      <p:sp>
        <p:nvSpPr>
          <p:cNvPr id="602" name="Google Shape;602;p67"/>
          <p:cNvSpPr txBox="1"/>
          <p:nvPr/>
        </p:nvSpPr>
        <p:spPr>
          <a:xfrm>
            <a:off x="3286775" y="1710100"/>
            <a:ext cx="73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3" name="Google Shape;603;p67"/>
          <p:cNvSpPr txBox="1"/>
          <p:nvPr/>
        </p:nvSpPr>
        <p:spPr>
          <a:xfrm>
            <a:off x="542475" y="2823075"/>
            <a:ext cx="37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Ραγδαία ανάπτυξη στον τομέα της Μηχανικής Μάθησης (</a:t>
            </a:r>
            <a:r>
              <a:rPr lang="el" i="1">
                <a:solidFill>
                  <a:schemeClr val="accent1"/>
                </a:solidFill>
              </a:rPr>
              <a:t>Machine Learning</a:t>
            </a:r>
            <a:r>
              <a:rPr lang="el">
                <a:solidFill>
                  <a:schemeClr val="dk1"/>
                </a:solidFill>
              </a:rPr>
              <a:t>)</a:t>
            </a:r>
            <a:endParaRPr>
              <a:solidFill>
                <a:schemeClr val="dk1"/>
              </a:solidFill>
            </a:endParaRPr>
          </a:p>
        </p:txBody>
      </p:sp>
      <p:sp>
        <p:nvSpPr>
          <p:cNvPr id="604" name="Google Shape;604;p67"/>
          <p:cNvSpPr txBox="1"/>
          <p:nvPr/>
        </p:nvSpPr>
        <p:spPr>
          <a:xfrm>
            <a:off x="542475" y="2101375"/>
            <a:ext cx="3237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Επιστήμη των δεδομένων (</a:t>
            </a:r>
            <a:r>
              <a:rPr lang="el" i="1">
                <a:solidFill>
                  <a:schemeClr val="accent1"/>
                </a:solidFill>
              </a:rPr>
              <a:t>Data Science</a:t>
            </a:r>
            <a:r>
              <a:rPr lang="el">
                <a:solidFill>
                  <a:schemeClr val="dk1"/>
                </a:solidFill>
              </a:rPr>
              <a:t>)</a:t>
            </a:r>
            <a:endParaRPr>
              <a:solidFill>
                <a:schemeClr val="dk1"/>
              </a:solidFill>
            </a:endParaRPr>
          </a:p>
        </p:txBody>
      </p:sp>
      <p:sp>
        <p:nvSpPr>
          <p:cNvPr id="605" name="Google Shape;605;p67"/>
          <p:cNvSpPr/>
          <p:nvPr/>
        </p:nvSpPr>
        <p:spPr>
          <a:xfrm flipH="1">
            <a:off x="1888625" y="2481075"/>
            <a:ext cx="295800" cy="342000"/>
          </a:xfrm>
          <a:prstGeom prst="downArrow">
            <a:avLst>
              <a:gd name="adj1" fmla="val 50000"/>
              <a:gd name="adj2" fmla="val 50000"/>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7"/>
          <p:cNvSpPr txBox="1"/>
          <p:nvPr/>
        </p:nvSpPr>
        <p:spPr>
          <a:xfrm>
            <a:off x="5524200" y="1595075"/>
            <a:ext cx="262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4"/>
                </a:solidFill>
              </a:rPr>
              <a:t>ΦΥΣΙΚΗ</a:t>
            </a:r>
            <a:endParaRPr b="1">
              <a:solidFill>
                <a:schemeClr val="accent4"/>
              </a:solidFill>
            </a:endParaRPr>
          </a:p>
        </p:txBody>
      </p:sp>
      <p:sp>
        <p:nvSpPr>
          <p:cNvPr id="607" name="Google Shape;607;p67"/>
          <p:cNvSpPr txBox="1"/>
          <p:nvPr/>
        </p:nvSpPr>
        <p:spPr>
          <a:xfrm>
            <a:off x="5334750" y="237165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b="1">
                <a:solidFill>
                  <a:schemeClr val="accent1"/>
                </a:solidFill>
              </a:rPr>
              <a:t>Κβαντικοί Υπολογιστές</a:t>
            </a:r>
            <a:endParaRPr b="1">
              <a:solidFill>
                <a:schemeClr val="accent1"/>
              </a:solidFill>
            </a:endParaRPr>
          </a:p>
        </p:txBody>
      </p:sp>
      <p:cxnSp>
        <p:nvCxnSpPr>
          <p:cNvPr id="608" name="Google Shape;608;p67"/>
          <p:cNvCxnSpPr/>
          <p:nvPr/>
        </p:nvCxnSpPr>
        <p:spPr>
          <a:xfrm>
            <a:off x="3286775" y="2366638"/>
            <a:ext cx="2448900" cy="184800"/>
          </a:xfrm>
          <a:prstGeom prst="straightConnector1">
            <a:avLst/>
          </a:prstGeom>
          <a:noFill/>
          <a:ln w="28575" cap="flat" cmpd="sng">
            <a:solidFill>
              <a:srgbClr val="FF0000"/>
            </a:solidFill>
            <a:prstDash val="solid"/>
            <a:round/>
            <a:headEnd type="triangle" w="med" len="med"/>
            <a:tailEnd type="triangle" w="med" len="med"/>
          </a:ln>
        </p:spPr>
      </p:cxnSp>
      <p:cxnSp>
        <p:nvCxnSpPr>
          <p:cNvPr id="609" name="Google Shape;609;p67"/>
          <p:cNvCxnSpPr/>
          <p:nvPr/>
        </p:nvCxnSpPr>
        <p:spPr>
          <a:xfrm rot="10800000" flipH="1">
            <a:off x="3593600" y="2717125"/>
            <a:ext cx="2390700" cy="355800"/>
          </a:xfrm>
          <a:prstGeom prst="straightConnector1">
            <a:avLst/>
          </a:prstGeom>
          <a:noFill/>
          <a:ln w="28575" cap="flat" cmpd="sng">
            <a:solidFill>
              <a:srgbClr val="FF0000"/>
            </a:solidFill>
            <a:prstDash val="solid"/>
            <a:round/>
            <a:headEnd type="triangle" w="med" len="med"/>
            <a:tailEnd type="triangle" w="med" len="med"/>
          </a:ln>
        </p:spPr>
      </p:cxnSp>
      <p:sp>
        <p:nvSpPr>
          <p:cNvPr id="610" name="Google Shape;610;p67"/>
          <p:cNvSpPr/>
          <p:nvPr/>
        </p:nvSpPr>
        <p:spPr>
          <a:xfrm>
            <a:off x="4161300" y="3451975"/>
            <a:ext cx="410700" cy="361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7"/>
          <p:cNvSpPr txBox="1"/>
          <p:nvPr/>
        </p:nvSpPr>
        <p:spPr>
          <a:xfrm>
            <a:off x="2103300" y="3826775"/>
            <a:ext cx="452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rgbClr val="FF9900"/>
                </a:solidFill>
              </a:rPr>
              <a:t>Η επιστήμη του σήμερα, είναι η τεχνολογία του αύριο</a:t>
            </a:r>
            <a:endParaRPr/>
          </a:p>
        </p:txBody>
      </p:sp>
      <p:sp>
        <p:nvSpPr>
          <p:cNvPr id="612" name="Google Shape;612;p67"/>
          <p:cNvSpPr txBox="1"/>
          <p:nvPr/>
        </p:nvSpPr>
        <p:spPr>
          <a:xfrm>
            <a:off x="554700" y="4286425"/>
            <a:ext cx="76239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
                <a:solidFill>
                  <a:schemeClr val="dk1"/>
                </a:solidFill>
              </a:rPr>
              <a:t>Πιθανή  ανάπτυξη κβαντικών υπολογιστών στο μέλλον σε συνδυασμό με τη μηχανική μάθηση θα φέρει τεράστια πρόοδο σε όλες τις επιστήμες και την τεχνολογία.</a:t>
            </a: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8"/>
          <p:cNvSpPr txBox="1"/>
          <p:nvPr/>
        </p:nvSpPr>
        <p:spPr>
          <a:xfrm>
            <a:off x="1314825" y="1841550"/>
            <a:ext cx="6113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i="1">
                <a:highlight>
                  <a:schemeClr val="dk1"/>
                </a:highlight>
              </a:rPr>
              <a:t>“Κύριε…φυσική ή μαθηματικά κάνουμε ;“  </a:t>
            </a:r>
            <a:endParaRPr sz="2400" i="1">
              <a:highlight>
                <a:schemeClr val="dk1"/>
              </a:highlight>
            </a:endParaRPr>
          </a:p>
        </p:txBody>
      </p:sp>
      <p:sp>
        <p:nvSpPr>
          <p:cNvPr id="618" name="Google Shape;618;p68"/>
          <p:cNvSpPr txBox="1"/>
          <p:nvPr/>
        </p:nvSpPr>
        <p:spPr>
          <a:xfrm>
            <a:off x="1380550" y="3172625"/>
            <a:ext cx="6113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i="1">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9"/>
          <p:cNvSpPr txBox="1"/>
          <p:nvPr/>
        </p:nvSpPr>
        <p:spPr>
          <a:xfrm>
            <a:off x="1314825" y="1841550"/>
            <a:ext cx="6113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2400" i="1">
                <a:highlight>
                  <a:schemeClr val="dk1"/>
                </a:highlight>
              </a:rPr>
              <a:t>“Κύριε…φυσική ή μαθηματικά κάνουμε ;“  </a:t>
            </a:r>
            <a:endParaRPr sz="2400" i="1">
              <a:highlight>
                <a:schemeClr val="dk1"/>
              </a:highlight>
            </a:endParaRPr>
          </a:p>
        </p:txBody>
      </p:sp>
      <p:sp>
        <p:nvSpPr>
          <p:cNvPr id="624" name="Google Shape;624;p69"/>
          <p:cNvSpPr txBox="1"/>
          <p:nvPr/>
        </p:nvSpPr>
        <p:spPr>
          <a:xfrm>
            <a:off x="1380550" y="3172625"/>
            <a:ext cx="6113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i="1">
              <a:solidFill>
                <a:schemeClr val="accent1"/>
              </a:solidFill>
            </a:endParaRPr>
          </a:p>
        </p:txBody>
      </p:sp>
      <p:sp>
        <p:nvSpPr>
          <p:cNvPr id="625" name="Google Shape;625;p69"/>
          <p:cNvSpPr txBox="1"/>
          <p:nvPr/>
        </p:nvSpPr>
        <p:spPr>
          <a:xfrm>
            <a:off x="1117625" y="3057600"/>
            <a:ext cx="6375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900" i="1">
                <a:solidFill>
                  <a:schemeClr val="accent1"/>
                </a:solidFill>
              </a:rPr>
              <a:t>Κάνουμε φυσική….και μερικές φορές μέσα από τη φυσική ενδυναμώνουμε τις γνώσεις μας στα μαθηματικά ..</a:t>
            </a:r>
            <a:endParaRPr sz="1900" i="1">
              <a:solidFill>
                <a:schemeClr val="accent1"/>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4"/>
          <p:cNvPicPr preferRelativeResize="0"/>
          <p:nvPr/>
        </p:nvPicPr>
        <p:blipFill>
          <a:blip r:embed="rId3">
            <a:alphaModFix/>
          </a:blip>
          <a:stretch>
            <a:fillRect/>
          </a:stretch>
        </p:blipFill>
        <p:spPr>
          <a:xfrm>
            <a:off x="152400" y="152400"/>
            <a:ext cx="2038350" cy="2676525"/>
          </a:xfrm>
          <a:prstGeom prst="rect">
            <a:avLst/>
          </a:prstGeom>
          <a:noFill/>
          <a:ln>
            <a:noFill/>
          </a:ln>
        </p:spPr>
      </p:pic>
      <p:sp>
        <p:nvSpPr>
          <p:cNvPr id="269" name="Google Shape;269;p34"/>
          <p:cNvSpPr txBox="1"/>
          <p:nvPr/>
        </p:nvSpPr>
        <p:spPr>
          <a:xfrm>
            <a:off x="239775" y="2889750"/>
            <a:ext cx="16770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highlight>
                  <a:schemeClr val="lt1"/>
                </a:highlight>
              </a:rPr>
              <a:t>Edward Teller (1908-2003)</a:t>
            </a:r>
            <a:endParaRPr i="1">
              <a:solidFill>
                <a:schemeClr val="dk1"/>
              </a:solidFill>
              <a:highlight>
                <a:schemeClr val="lt1"/>
              </a:highlight>
            </a:endParaRPr>
          </a:p>
        </p:txBody>
      </p:sp>
      <p:pic>
        <p:nvPicPr>
          <p:cNvPr id="270" name="Google Shape;270;p34"/>
          <p:cNvPicPr preferRelativeResize="0"/>
          <p:nvPr/>
        </p:nvPicPr>
        <p:blipFill>
          <a:blip r:embed="rId4">
            <a:alphaModFix/>
          </a:blip>
          <a:stretch>
            <a:fillRect/>
          </a:stretch>
        </p:blipFill>
        <p:spPr>
          <a:xfrm>
            <a:off x="6852725" y="1760688"/>
            <a:ext cx="2038350" cy="2676525"/>
          </a:xfrm>
          <a:prstGeom prst="rect">
            <a:avLst/>
          </a:prstGeom>
          <a:noFill/>
          <a:ln>
            <a:noFill/>
          </a:ln>
        </p:spPr>
      </p:pic>
      <p:sp>
        <p:nvSpPr>
          <p:cNvPr id="271" name="Google Shape;271;p34"/>
          <p:cNvSpPr txBox="1"/>
          <p:nvPr/>
        </p:nvSpPr>
        <p:spPr>
          <a:xfrm>
            <a:off x="1705300" y="874625"/>
            <a:ext cx="255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a:t>
            </a:r>
            <a:r>
              <a:rPr lang="el" i="1">
                <a:solidFill>
                  <a:schemeClr val="dk1"/>
                </a:solidFill>
              </a:rPr>
              <a:t>Physics without mathematics is meaningless</a:t>
            </a:r>
            <a:r>
              <a:rPr lang="el">
                <a:solidFill>
                  <a:schemeClr val="dk1"/>
                </a:solidFill>
              </a:rPr>
              <a:t>”</a:t>
            </a:r>
            <a:endParaRPr>
              <a:solidFill>
                <a:schemeClr val="dk1"/>
              </a:solidFill>
            </a:endParaRPr>
          </a:p>
        </p:txBody>
      </p:sp>
      <p:sp>
        <p:nvSpPr>
          <p:cNvPr id="272" name="Google Shape;272;p34"/>
          <p:cNvSpPr txBox="1"/>
          <p:nvPr/>
        </p:nvSpPr>
        <p:spPr>
          <a:xfrm>
            <a:off x="4039325" y="2312000"/>
            <a:ext cx="28134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i="1">
                <a:solidFill>
                  <a:schemeClr val="dk1"/>
                </a:solidFill>
              </a:rPr>
              <a:t>“ If all of mathematics disappeared, physics would be set back by </a:t>
            </a:r>
            <a:r>
              <a:rPr lang="el" sz="1500" i="1" u="sng">
                <a:solidFill>
                  <a:schemeClr val="dk1"/>
                </a:solidFill>
              </a:rPr>
              <a:t>exactly</a:t>
            </a:r>
            <a:r>
              <a:rPr lang="el" sz="1500" i="1">
                <a:solidFill>
                  <a:schemeClr val="dk1"/>
                </a:solidFill>
              </a:rPr>
              <a:t> one week.”</a:t>
            </a:r>
            <a:endParaRPr sz="1500" i="1">
              <a:solidFill>
                <a:schemeClr val="dk1"/>
              </a:solidFill>
            </a:endParaRPr>
          </a:p>
        </p:txBody>
      </p:sp>
      <p:sp>
        <p:nvSpPr>
          <p:cNvPr id="273" name="Google Shape;273;p34"/>
          <p:cNvSpPr txBox="1"/>
          <p:nvPr/>
        </p:nvSpPr>
        <p:spPr>
          <a:xfrm>
            <a:off x="6947450" y="4580750"/>
            <a:ext cx="194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rPr>
              <a:t>Richard P. Feynman</a:t>
            </a:r>
            <a:endParaRPr i="1">
              <a:solidFill>
                <a:schemeClr val="dk1"/>
              </a:solidFill>
            </a:endParaRPr>
          </a:p>
          <a:p>
            <a:pPr marL="0" lvl="0" indent="0" algn="l" rtl="0">
              <a:spcBef>
                <a:spcPts val="0"/>
              </a:spcBef>
              <a:spcAft>
                <a:spcPts val="0"/>
              </a:spcAft>
              <a:buNone/>
            </a:pPr>
            <a:r>
              <a:rPr lang="el" i="1">
                <a:solidFill>
                  <a:schemeClr val="dk1"/>
                </a:solidFill>
              </a:rPr>
              <a:t>(1918-1988)</a:t>
            </a:r>
            <a:endParaRPr i="1">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0"/>
          <p:cNvSpPr txBox="1"/>
          <p:nvPr/>
        </p:nvSpPr>
        <p:spPr>
          <a:xfrm>
            <a:off x="1928900" y="577125"/>
            <a:ext cx="48477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l" sz="3500" b="1" i="1">
                <a:solidFill>
                  <a:schemeClr val="dk1"/>
                </a:solidFill>
                <a:highlight>
                  <a:schemeClr val="lt1"/>
                </a:highlight>
              </a:rPr>
              <a:t>ΕΥΧΑΡΙΣΤΩ !</a:t>
            </a:r>
            <a:endParaRPr sz="3500" b="1" i="1">
              <a:solidFill>
                <a:schemeClr val="dk1"/>
              </a:solidFill>
              <a:highlight>
                <a:schemeClr val="lt1"/>
              </a:highlight>
            </a:endParaRPr>
          </a:p>
        </p:txBody>
      </p:sp>
      <p:pic>
        <p:nvPicPr>
          <p:cNvPr id="631" name="Google Shape;631;p70"/>
          <p:cNvPicPr preferRelativeResize="0"/>
          <p:nvPr/>
        </p:nvPicPr>
        <p:blipFill>
          <a:blip r:embed="rId3">
            <a:alphaModFix/>
          </a:blip>
          <a:stretch>
            <a:fillRect/>
          </a:stretch>
        </p:blipFill>
        <p:spPr>
          <a:xfrm>
            <a:off x="0" y="2353325"/>
            <a:ext cx="3114025" cy="2790175"/>
          </a:xfrm>
          <a:prstGeom prst="rect">
            <a:avLst/>
          </a:prstGeom>
          <a:noFill/>
          <a:ln>
            <a:noFill/>
          </a:ln>
        </p:spPr>
      </p:pic>
      <p:sp>
        <p:nvSpPr>
          <p:cNvPr id="632" name="Google Shape;632;p70"/>
          <p:cNvSpPr txBox="1"/>
          <p:nvPr/>
        </p:nvSpPr>
        <p:spPr>
          <a:xfrm>
            <a:off x="3258525" y="2353325"/>
            <a:ext cx="53736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a:solidFill>
                  <a:schemeClr val="dk1"/>
                </a:solidFill>
                <a:highlight>
                  <a:schemeClr val="lt1"/>
                </a:highlight>
              </a:rPr>
              <a:t>“</a:t>
            </a:r>
            <a:r>
              <a:rPr lang="el" sz="1500" i="1">
                <a:solidFill>
                  <a:schemeClr val="dk1"/>
                </a:solidFill>
                <a:highlight>
                  <a:schemeClr val="lt1"/>
                </a:highlight>
              </a:rPr>
              <a:t>One may describe the situation by saying that the </a:t>
            </a:r>
            <a:r>
              <a:rPr lang="el" sz="1500" b="1" i="1">
                <a:solidFill>
                  <a:schemeClr val="accent1"/>
                </a:solidFill>
                <a:highlight>
                  <a:schemeClr val="lt1"/>
                </a:highlight>
              </a:rPr>
              <a:t>mathematician plays a game</a:t>
            </a:r>
            <a:r>
              <a:rPr lang="el" sz="1500" i="1">
                <a:solidFill>
                  <a:schemeClr val="dk1"/>
                </a:solidFill>
                <a:highlight>
                  <a:schemeClr val="lt1"/>
                </a:highlight>
              </a:rPr>
              <a:t> in which he himself invents the rules while the </a:t>
            </a:r>
            <a:r>
              <a:rPr lang="el" sz="1500" i="1">
                <a:solidFill>
                  <a:schemeClr val="accent1"/>
                </a:solidFill>
                <a:highlight>
                  <a:schemeClr val="lt1"/>
                </a:highlight>
              </a:rPr>
              <a:t>physicist plays a game</a:t>
            </a:r>
            <a:r>
              <a:rPr lang="el" sz="1500" i="1">
                <a:solidFill>
                  <a:schemeClr val="dk1"/>
                </a:solidFill>
                <a:highlight>
                  <a:schemeClr val="lt1"/>
                </a:highlight>
              </a:rPr>
              <a:t> in which the rules are provided by Nature, but as time goes on it becomes increasingly evident that the rules which the mathematician finds interesting are the same as those which Nature has chosen. It is difficult to predict what the result of all this will be. Possibly,</a:t>
            </a:r>
            <a:r>
              <a:rPr lang="el" sz="1500" i="1">
                <a:highlight>
                  <a:schemeClr val="lt1"/>
                </a:highlight>
              </a:rPr>
              <a:t> </a:t>
            </a:r>
            <a:r>
              <a:rPr lang="el" sz="1800" i="1">
                <a:solidFill>
                  <a:schemeClr val="accent1"/>
                </a:solidFill>
                <a:highlight>
                  <a:schemeClr val="lt1"/>
                </a:highlight>
              </a:rPr>
              <a:t>the two subjects will ultimately </a:t>
            </a:r>
            <a:r>
              <a:rPr lang="el" sz="1800" b="1" i="1" u="sng">
                <a:solidFill>
                  <a:schemeClr val="accent1"/>
                </a:solidFill>
                <a:highlight>
                  <a:schemeClr val="lt1"/>
                </a:highlight>
              </a:rPr>
              <a:t>unify</a:t>
            </a:r>
            <a:r>
              <a:rPr lang="el" sz="1800">
                <a:highlight>
                  <a:schemeClr val="lt1"/>
                </a:highlight>
              </a:rPr>
              <a:t> </a:t>
            </a:r>
            <a:r>
              <a:rPr lang="el" sz="1500">
                <a:solidFill>
                  <a:schemeClr val="dk1"/>
                </a:solidFill>
                <a:highlight>
                  <a:schemeClr val="lt1"/>
                </a:highlight>
              </a:rPr>
              <a:t>“  </a:t>
            </a:r>
            <a:endParaRPr sz="1500">
              <a:solidFill>
                <a:schemeClr val="dk1"/>
              </a:solidFill>
              <a:highlight>
                <a:schemeClr val="lt1"/>
              </a:highlight>
            </a:endParaRPr>
          </a:p>
          <a:p>
            <a:pPr marL="0" lvl="0" indent="0" algn="l" rtl="0">
              <a:spcBef>
                <a:spcPts val="0"/>
              </a:spcBef>
              <a:spcAft>
                <a:spcPts val="0"/>
              </a:spcAft>
              <a:buNone/>
            </a:pPr>
            <a:r>
              <a:rPr lang="el" sz="1500">
                <a:solidFill>
                  <a:schemeClr val="dk1"/>
                </a:solidFill>
                <a:highlight>
                  <a:schemeClr val="lt1"/>
                </a:highlight>
              </a:rPr>
              <a:t>                                                                       </a:t>
            </a:r>
            <a:endParaRPr sz="1500">
              <a:solidFill>
                <a:schemeClr val="dk1"/>
              </a:solidFill>
              <a:highlight>
                <a:schemeClr val="lt1"/>
              </a:highlight>
            </a:endParaRPr>
          </a:p>
          <a:p>
            <a:pPr marL="0" lvl="0" indent="0" algn="l" rtl="0">
              <a:spcBef>
                <a:spcPts val="0"/>
              </a:spcBef>
              <a:spcAft>
                <a:spcPts val="0"/>
              </a:spcAft>
              <a:buNone/>
            </a:pPr>
            <a:r>
              <a:rPr lang="el" sz="1500">
                <a:solidFill>
                  <a:schemeClr val="dk1"/>
                </a:solidFill>
                <a:highlight>
                  <a:schemeClr val="lt1"/>
                </a:highlight>
              </a:rPr>
              <a:t>                                                                        </a:t>
            </a:r>
            <a:r>
              <a:rPr lang="el" sz="1500" i="1">
                <a:solidFill>
                  <a:schemeClr val="dk1"/>
                </a:solidFill>
                <a:highlight>
                  <a:schemeClr val="lt1"/>
                </a:highlight>
              </a:rPr>
              <a:t> (P. A. M. Dirac)</a:t>
            </a:r>
            <a:endParaRPr sz="1800" i="1">
              <a:solidFill>
                <a:schemeClr val="dk1"/>
              </a:solidFill>
              <a:highlight>
                <a:schemeClr val="lt1"/>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1"/>
          <p:cNvSpPr txBox="1">
            <a:spLocks noGrp="1"/>
          </p:cNvSpPr>
          <p:nvPr>
            <p:ph type="title"/>
          </p:nvPr>
        </p:nvSpPr>
        <p:spPr>
          <a:xfrm>
            <a:off x="311700" y="445025"/>
            <a:ext cx="8520600" cy="64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i="1"/>
              <a:t>Πηγές:</a:t>
            </a:r>
            <a:endParaRPr i="1"/>
          </a:p>
        </p:txBody>
      </p:sp>
      <p:sp>
        <p:nvSpPr>
          <p:cNvPr id="638" name="Google Shape;638;p71"/>
          <p:cNvSpPr txBox="1"/>
          <p:nvPr/>
        </p:nvSpPr>
        <p:spPr>
          <a:xfrm>
            <a:off x="493175" y="1365000"/>
            <a:ext cx="76905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2"/>
              </a:buClr>
              <a:buSzPts val="1400"/>
              <a:buAutoNum type="arabicPeriod"/>
            </a:pPr>
            <a:r>
              <a:rPr lang="el" u="sng">
                <a:solidFill>
                  <a:schemeClr val="lt2"/>
                </a:solidFill>
                <a:hlinkClick r:id="rId3">
                  <a:extLst>
                    <a:ext uri="{A12FA001-AC4F-418D-AE19-62706E023703}">
                      <ahyp:hlinkClr xmlns:ahyp="http://schemas.microsoft.com/office/drawing/2018/hyperlinkcolor" val="tx"/>
                    </a:ext>
                  </a:extLst>
                </a:hlinkClick>
              </a:rPr>
              <a:t>https://www.damtp.cam.ac.uk/events/strings02/dirac/speach.html</a:t>
            </a:r>
            <a:endParaRPr>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rPr>
              <a:t>https://www.symmetrymagazine.org/article/the-coevolution-of-physics-and-math</a:t>
            </a:r>
            <a:endParaRPr u="sng">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hlinkClick r:id="rId4">
                  <a:extLst>
                    <a:ext uri="{A12FA001-AC4F-418D-AE19-62706E023703}">
                      <ahyp:hlinkClr xmlns:ahyp="http://schemas.microsoft.com/office/drawing/2018/hyperlinkcolor" val="tx"/>
                    </a:ext>
                  </a:extLst>
                </a:hlinkClick>
              </a:rPr>
              <a:t>https://penntoday.upenn.edu/news/where-math-meets-physics</a:t>
            </a:r>
            <a:endParaRPr>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hlinkClick r:id="rId5">
                  <a:extLst>
                    <a:ext uri="{A12FA001-AC4F-418D-AE19-62706E023703}">
                      <ahyp:hlinkClr xmlns:ahyp="http://schemas.microsoft.com/office/drawing/2018/hyperlinkcolor" val="tx"/>
                    </a:ext>
                  </a:extLst>
                </a:hlinkClick>
              </a:rPr>
              <a:t>https://en.wikipedia.org/wiki/Relationship_between_mathematics_and_physics</a:t>
            </a:r>
            <a:endParaRPr>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rPr>
              <a:t>https://en.wikipedia.org/wiki/Paul_Dirac</a:t>
            </a:r>
            <a:endParaRPr u="sng">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rPr>
              <a:t>https://en.wikipedia.org/wiki/Edward_Witten</a:t>
            </a:r>
            <a:endParaRPr u="sng">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hlinkClick r:id="rId6">
                  <a:extLst>
                    <a:ext uri="{A12FA001-AC4F-418D-AE19-62706E023703}">
                      <ahyp:hlinkClr xmlns:ahyp="http://schemas.microsoft.com/office/drawing/2018/hyperlinkcolor" val="tx"/>
                    </a:ext>
                  </a:extLst>
                </a:hlinkClick>
              </a:rPr>
              <a:t>https://www.quantamagazine.org/the-mystery-at-the-heart-of-physics-that-only-math-can-solve-20210610/</a:t>
            </a:r>
            <a:endParaRPr>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hlinkClick r:id="rId7">
                  <a:extLst>
                    <a:ext uri="{A12FA001-AC4F-418D-AE19-62706E023703}">
                      <ahyp:hlinkClr xmlns:ahyp="http://schemas.microsoft.com/office/drawing/2018/hyperlinkcolor" val="tx"/>
                    </a:ext>
                  </a:extLst>
                </a:hlinkClick>
              </a:rPr>
              <a:t>https://www.claymath.org/millennium-problems</a:t>
            </a:r>
            <a:endParaRPr>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rPr>
              <a:t>https://en.wikipedia.org/wiki/Millennium_Prize_Problems</a:t>
            </a:r>
            <a:endParaRPr u="sng">
              <a:solidFill>
                <a:schemeClr val="lt2"/>
              </a:solidFill>
            </a:endParaRPr>
          </a:p>
          <a:p>
            <a:pPr marL="457200" lvl="0" indent="-317500" algn="l" rtl="0">
              <a:spcBef>
                <a:spcPts val="0"/>
              </a:spcBef>
              <a:spcAft>
                <a:spcPts val="0"/>
              </a:spcAft>
              <a:buClr>
                <a:schemeClr val="lt2"/>
              </a:buClr>
              <a:buSzPts val="1400"/>
              <a:buAutoNum type="arabicPeriod"/>
            </a:pPr>
            <a:r>
              <a:rPr lang="el" u="sng">
                <a:solidFill>
                  <a:schemeClr val="lt2"/>
                </a:solidFill>
              </a:rPr>
              <a:t>https://www.quantamagazine.org/quantum-physicists-attack-the-riemann-hypothesis-20170404/</a:t>
            </a:r>
            <a:endParaRPr u="sng">
              <a:solidFill>
                <a:schemeClr val="lt2"/>
              </a:solidFill>
            </a:endParaRPr>
          </a:p>
          <a:p>
            <a:pPr marL="457200" lvl="0" indent="0" algn="l" rtl="0">
              <a:spcBef>
                <a:spcPts val="0"/>
              </a:spcBef>
              <a:spcAft>
                <a:spcPts val="0"/>
              </a:spcAft>
              <a:buNone/>
            </a:pPr>
            <a:endParaRPr>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5"/>
          <p:cNvPicPr preferRelativeResize="0"/>
          <p:nvPr/>
        </p:nvPicPr>
        <p:blipFill>
          <a:blip r:embed="rId3">
            <a:alphaModFix/>
          </a:blip>
          <a:stretch>
            <a:fillRect/>
          </a:stretch>
        </p:blipFill>
        <p:spPr>
          <a:xfrm>
            <a:off x="152400" y="152400"/>
            <a:ext cx="2038350" cy="2676525"/>
          </a:xfrm>
          <a:prstGeom prst="rect">
            <a:avLst/>
          </a:prstGeom>
          <a:noFill/>
          <a:ln>
            <a:noFill/>
          </a:ln>
        </p:spPr>
      </p:pic>
      <p:sp>
        <p:nvSpPr>
          <p:cNvPr id="279" name="Google Shape;279;p35"/>
          <p:cNvSpPr txBox="1"/>
          <p:nvPr/>
        </p:nvSpPr>
        <p:spPr>
          <a:xfrm>
            <a:off x="239775" y="2889750"/>
            <a:ext cx="16770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highlight>
                  <a:schemeClr val="lt1"/>
                </a:highlight>
              </a:rPr>
              <a:t>Edward Teller (1908-2003)</a:t>
            </a:r>
            <a:endParaRPr i="1">
              <a:solidFill>
                <a:schemeClr val="dk1"/>
              </a:solidFill>
              <a:highlight>
                <a:schemeClr val="lt1"/>
              </a:highlight>
            </a:endParaRPr>
          </a:p>
        </p:txBody>
      </p:sp>
      <p:pic>
        <p:nvPicPr>
          <p:cNvPr id="280" name="Google Shape;280;p35"/>
          <p:cNvPicPr preferRelativeResize="0"/>
          <p:nvPr/>
        </p:nvPicPr>
        <p:blipFill>
          <a:blip r:embed="rId4">
            <a:alphaModFix/>
          </a:blip>
          <a:stretch>
            <a:fillRect/>
          </a:stretch>
        </p:blipFill>
        <p:spPr>
          <a:xfrm>
            <a:off x="6852725" y="1760688"/>
            <a:ext cx="2038350" cy="2676525"/>
          </a:xfrm>
          <a:prstGeom prst="rect">
            <a:avLst/>
          </a:prstGeom>
          <a:noFill/>
          <a:ln>
            <a:noFill/>
          </a:ln>
        </p:spPr>
      </p:pic>
      <p:sp>
        <p:nvSpPr>
          <p:cNvPr id="281" name="Google Shape;281;p35"/>
          <p:cNvSpPr txBox="1"/>
          <p:nvPr/>
        </p:nvSpPr>
        <p:spPr>
          <a:xfrm>
            <a:off x="1705300" y="874625"/>
            <a:ext cx="255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a:t>
            </a:r>
            <a:r>
              <a:rPr lang="el" i="1">
                <a:solidFill>
                  <a:schemeClr val="dk1"/>
                </a:solidFill>
              </a:rPr>
              <a:t>Physics without mathematics is meaningless</a:t>
            </a:r>
            <a:r>
              <a:rPr lang="el">
                <a:solidFill>
                  <a:schemeClr val="dk1"/>
                </a:solidFill>
              </a:rPr>
              <a:t>”</a:t>
            </a:r>
            <a:endParaRPr>
              <a:solidFill>
                <a:schemeClr val="dk1"/>
              </a:solidFill>
            </a:endParaRPr>
          </a:p>
        </p:txBody>
      </p:sp>
      <p:sp>
        <p:nvSpPr>
          <p:cNvPr id="282" name="Google Shape;282;p35"/>
          <p:cNvSpPr txBox="1"/>
          <p:nvPr/>
        </p:nvSpPr>
        <p:spPr>
          <a:xfrm>
            <a:off x="4039325" y="2312000"/>
            <a:ext cx="28134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i="1">
                <a:solidFill>
                  <a:schemeClr val="dk1"/>
                </a:solidFill>
              </a:rPr>
              <a:t>“ If all of mathematics disappeared, physics would be set back by </a:t>
            </a:r>
            <a:r>
              <a:rPr lang="el" sz="1500" i="1" u="sng">
                <a:solidFill>
                  <a:schemeClr val="dk1"/>
                </a:solidFill>
              </a:rPr>
              <a:t>exactly</a:t>
            </a:r>
            <a:r>
              <a:rPr lang="el" sz="1500" i="1">
                <a:solidFill>
                  <a:schemeClr val="dk1"/>
                </a:solidFill>
              </a:rPr>
              <a:t> one week.”</a:t>
            </a:r>
            <a:endParaRPr sz="1500" i="1">
              <a:solidFill>
                <a:schemeClr val="dk1"/>
              </a:solidFill>
            </a:endParaRPr>
          </a:p>
        </p:txBody>
      </p:sp>
      <p:sp>
        <p:nvSpPr>
          <p:cNvPr id="283" name="Google Shape;283;p35"/>
          <p:cNvSpPr txBox="1"/>
          <p:nvPr/>
        </p:nvSpPr>
        <p:spPr>
          <a:xfrm>
            <a:off x="6947450" y="4580750"/>
            <a:ext cx="194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rPr>
              <a:t>Richard P. Feynman</a:t>
            </a:r>
            <a:endParaRPr i="1">
              <a:solidFill>
                <a:schemeClr val="dk1"/>
              </a:solidFill>
            </a:endParaRPr>
          </a:p>
          <a:p>
            <a:pPr marL="0" lvl="0" indent="0" algn="l" rtl="0">
              <a:spcBef>
                <a:spcPts val="0"/>
              </a:spcBef>
              <a:spcAft>
                <a:spcPts val="0"/>
              </a:spcAft>
              <a:buNone/>
            </a:pPr>
            <a:r>
              <a:rPr lang="el" i="1">
                <a:solidFill>
                  <a:schemeClr val="dk1"/>
                </a:solidFill>
              </a:rPr>
              <a:t>(1918-1988)</a:t>
            </a:r>
            <a:endParaRPr i="1">
              <a:solidFill>
                <a:schemeClr val="dk1"/>
              </a:solidFill>
            </a:endParaRPr>
          </a:p>
        </p:txBody>
      </p:sp>
      <p:pic>
        <p:nvPicPr>
          <p:cNvPr id="284" name="Google Shape;284;p35"/>
          <p:cNvPicPr preferRelativeResize="0"/>
          <p:nvPr/>
        </p:nvPicPr>
        <p:blipFill>
          <a:blip r:embed="rId5">
            <a:alphaModFix/>
          </a:blip>
          <a:stretch>
            <a:fillRect/>
          </a:stretch>
        </p:blipFill>
        <p:spPr>
          <a:xfrm>
            <a:off x="2674850" y="3189200"/>
            <a:ext cx="2478125" cy="1785475"/>
          </a:xfrm>
          <a:prstGeom prst="rect">
            <a:avLst/>
          </a:prstGeom>
          <a:noFill/>
          <a:ln>
            <a:noFill/>
          </a:ln>
        </p:spPr>
      </p:pic>
      <p:cxnSp>
        <p:nvCxnSpPr>
          <p:cNvPr id="285" name="Google Shape;285;p35"/>
          <p:cNvCxnSpPr>
            <a:stCxn id="282" idx="2"/>
          </p:cNvCxnSpPr>
          <p:nvPr/>
        </p:nvCxnSpPr>
        <p:spPr>
          <a:xfrm rot="5400000">
            <a:off x="4826525" y="3128300"/>
            <a:ext cx="558600" cy="680400"/>
          </a:xfrm>
          <a:prstGeom prst="curvedConnector2">
            <a:avLst/>
          </a:prstGeom>
          <a:noFill/>
          <a:ln w="28575" cap="flat" cmpd="sng">
            <a:solidFill>
              <a:srgbClr val="CC0000"/>
            </a:solidFill>
            <a:prstDash val="solid"/>
            <a:round/>
            <a:headEnd type="none" w="med" len="med"/>
            <a:tailEnd type="stealth" w="med" len="med"/>
          </a:ln>
        </p:spPr>
      </p:cxnSp>
      <p:sp>
        <p:nvSpPr>
          <p:cNvPr id="286" name="Google Shape;286;p35"/>
          <p:cNvSpPr txBox="1"/>
          <p:nvPr/>
        </p:nvSpPr>
        <p:spPr>
          <a:xfrm>
            <a:off x="4207025" y="3743388"/>
            <a:ext cx="2478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600" b="1">
                <a:solidFill>
                  <a:srgbClr val="980000"/>
                </a:solidFill>
              </a:rPr>
              <a:t>7 ημέρες της δημιουργίας</a:t>
            </a:r>
            <a:endParaRPr sz="1600" b="1">
              <a:solidFill>
                <a:srgbClr val="98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6"/>
          <p:cNvPicPr preferRelativeResize="0"/>
          <p:nvPr/>
        </p:nvPicPr>
        <p:blipFill>
          <a:blip r:embed="rId3">
            <a:alphaModFix/>
          </a:blip>
          <a:stretch>
            <a:fillRect/>
          </a:stretch>
        </p:blipFill>
        <p:spPr>
          <a:xfrm>
            <a:off x="152400" y="152400"/>
            <a:ext cx="2038350" cy="2676525"/>
          </a:xfrm>
          <a:prstGeom prst="rect">
            <a:avLst/>
          </a:prstGeom>
          <a:noFill/>
          <a:ln>
            <a:noFill/>
          </a:ln>
        </p:spPr>
      </p:pic>
      <p:sp>
        <p:nvSpPr>
          <p:cNvPr id="292" name="Google Shape;292;p36"/>
          <p:cNvSpPr txBox="1"/>
          <p:nvPr/>
        </p:nvSpPr>
        <p:spPr>
          <a:xfrm>
            <a:off x="239775" y="2889750"/>
            <a:ext cx="16770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highlight>
                  <a:schemeClr val="lt1"/>
                </a:highlight>
              </a:rPr>
              <a:t>Edward Teller (1908-2003)</a:t>
            </a:r>
            <a:endParaRPr i="1">
              <a:solidFill>
                <a:schemeClr val="dk1"/>
              </a:solidFill>
              <a:highlight>
                <a:schemeClr val="lt1"/>
              </a:highlight>
            </a:endParaRPr>
          </a:p>
        </p:txBody>
      </p:sp>
      <p:pic>
        <p:nvPicPr>
          <p:cNvPr id="293" name="Google Shape;293;p36"/>
          <p:cNvPicPr preferRelativeResize="0"/>
          <p:nvPr/>
        </p:nvPicPr>
        <p:blipFill>
          <a:blip r:embed="rId4">
            <a:alphaModFix/>
          </a:blip>
          <a:stretch>
            <a:fillRect/>
          </a:stretch>
        </p:blipFill>
        <p:spPr>
          <a:xfrm>
            <a:off x="6852725" y="1760688"/>
            <a:ext cx="2038350" cy="2676525"/>
          </a:xfrm>
          <a:prstGeom prst="rect">
            <a:avLst/>
          </a:prstGeom>
          <a:noFill/>
          <a:ln>
            <a:noFill/>
          </a:ln>
        </p:spPr>
      </p:pic>
      <p:sp>
        <p:nvSpPr>
          <p:cNvPr id="294" name="Google Shape;294;p36"/>
          <p:cNvSpPr txBox="1"/>
          <p:nvPr/>
        </p:nvSpPr>
        <p:spPr>
          <a:xfrm>
            <a:off x="1705300" y="874625"/>
            <a:ext cx="2550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a:solidFill>
                  <a:schemeClr val="dk1"/>
                </a:solidFill>
              </a:rPr>
              <a:t>“</a:t>
            </a:r>
            <a:r>
              <a:rPr lang="el" i="1">
                <a:solidFill>
                  <a:schemeClr val="dk1"/>
                </a:solidFill>
              </a:rPr>
              <a:t>Physics without mathematics is meaningless</a:t>
            </a:r>
            <a:r>
              <a:rPr lang="el">
                <a:solidFill>
                  <a:schemeClr val="dk1"/>
                </a:solidFill>
              </a:rPr>
              <a:t>”</a:t>
            </a:r>
            <a:endParaRPr>
              <a:solidFill>
                <a:schemeClr val="dk1"/>
              </a:solidFill>
            </a:endParaRPr>
          </a:p>
        </p:txBody>
      </p:sp>
      <p:sp>
        <p:nvSpPr>
          <p:cNvPr id="295" name="Google Shape;295;p36"/>
          <p:cNvSpPr txBox="1"/>
          <p:nvPr/>
        </p:nvSpPr>
        <p:spPr>
          <a:xfrm>
            <a:off x="4039325" y="2312000"/>
            <a:ext cx="28134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500" i="1">
                <a:solidFill>
                  <a:schemeClr val="dk1"/>
                </a:solidFill>
              </a:rPr>
              <a:t>“ If all of mathematics disappeared, physics would be set back by </a:t>
            </a:r>
            <a:r>
              <a:rPr lang="el" sz="1500" i="1" u="sng">
                <a:solidFill>
                  <a:schemeClr val="dk1"/>
                </a:solidFill>
              </a:rPr>
              <a:t>exactly</a:t>
            </a:r>
            <a:r>
              <a:rPr lang="el" sz="1500" i="1">
                <a:solidFill>
                  <a:schemeClr val="dk1"/>
                </a:solidFill>
              </a:rPr>
              <a:t> one week.”</a:t>
            </a:r>
            <a:endParaRPr sz="1500" i="1">
              <a:solidFill>
                <a:schemeClr val="dk1"/>
              </a:solidFill>
            </a:endParaRPr>
          </a:p>
        </p:txBody>
      </p:sp>
      <p:sp>
        <p:nvSpPr>
          <p:cNvPr id="296" name="Google Shape;296;p36"/>
          <p:cNvSpPr txBox="1"/>
          <p:nvPr/>
        </p:nvSpPr>
        <p:spPr>
          <a:xfrm>
            <a:off x="6947450" y="4580750"/>
            <a:ext cx="194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i="1">
                <a:solidFill>
                  <a:schemeClr val="dk1"/>
                </a:solidFill>
              </a:rPr>
              <a:t>Richard P. Feynman</a:t>
            </a:r>
            <a:endParaRPr i="1">
              <a:solidFill>
                <a:schemeClr val="dk1"/>
              </a:solidFill>
            </a:endParaRPr>
          </a:p>
          <a:p>
            <a:pPr marL="0" lvl="0" indent="0" algn="l" rtl="0">
              <a:spcBef>
                <a:spcPts val="0"/>
              </a:spcBef>
              <a:spcAft>
                <a:spcPts val="0"/>
              </a:spcAft>
              <a:buNone/>
            </a:pPr>
            <a:r>
              <a:rPr lang="el" i="1">
                <a:solidFill>
                  <a:schemeClr val="dk1"/>
                </a:solidFill>
              </a:rPr>
              <a:t>(1918-1988)</a:t>
            </a:r>
            <a:endParaRPr i="1">
              <a:solidFill>
                <a:schemeClr val="dk1"/>
              </a:solidFill>
            </a:endParaRPr>
          </a:p>
        </p:txBody>
      </p:sp>
      <p:cxnSp>
        <p:nvCxnSpPr>
          <p:cNvPr id="297" name="Google Shape;297;p36"/>
          <p:cNvCxnSpPr/>
          <p:nvPr/>
        </p:nvCxnSpPr>
        <p:spPr>
          <a:xfrm>
            <a:off x="3065150" y="1377475"/>
            <a:ext cx="1058700" cy="1260300"/>
          </a:xfrm>
          <a:prstGeom prst="straightConnector1">
            <a:avLst/>
          </a:prstGeom>
          <a:noFill/>
          <a:ln w="38100" cap="flat" cmpd="sng">
            <a:solidFill>
              <a:srgbClr val="FF9900"/>
            </a:solidFill>
            <a:prstDash val="solid"/>
            <a:round/>
            <a:headEnd type="triangle" w="med" len="med"/>
            <a:tailEnd type="triangle" w="med" len="med"/>
          </a:ln>
        </p:spPr>
      </p:cxnSp>
      <p:pic>
        <p:nvPicPr>
          <p:cNvPr id="298" name="Google Shape;298;p36"/>
          <p:cNvPicPr preferRelativeResize="0"/>
          <p:nvPr/>
        </p:nvPicPr>
        <p:blipFill>
          <a:blip r:embed="rId5">
            <a:alphaModFix/>
          </a:blip>
          <a:stretch>
            <a:fillRect/>
          </a:stretch>
        </p:blipFill>
        <p:spPr>
          <a:xfrm>
            <a:off x="2660750" y="3189200"/>
            <a:ext cx="2478125" cy="1785475"/>
          </a:xfrm>
          <a:prstGeom prst="rect">
            <a:avLst/>
          </a:prstGeom>
          <a:noFill/>
          <a:ln>
            <a:noFill/>
          </a:ln>
        </p:spPr>
      </p:pic>
      <p:cxnSp>
        <p:nvCxnSpPr>
          <p:cNvPr id="299" name="Google Shape;299;p36"/>
          <p:cNvCxnSpPr>
            <a:stCxn id="295" idx="2"/>
          </p:cNvCxnSpPr>
          <p:nvPr/>
        </p:nvCxnSpPr>
        <p:spPr>
          <a:xfrm rot="5400000">
            <a:off x="4826525" y="3128300"/>
            <a:ext cx="558600" cy="680400"/>
          </a:xfrm>
          <a:prstGeom prst="curvedConnector2">
            <a:avLst/>
          </a:prstGeom>
          <a:noFill/>
          <a:ln w="28575" cap="flat" cmpd="sng">
            <a:solidFill>
              <a:srgbClr val="CC0000"/>
            </a:solidFill>
            <a:prstDash val="solid"/>
            <a:round/>
            <a:headEnd type="none" w="med" len="med"/>
            <a:tailEnd type="stealth"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05" name="Google Shape;305;p37"/>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11" name="Google Shape;311;p38"/>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   3 ?     3 ηλεκτρόνια ,  3 second  ,  3 γαλαξίες …? </a:t>
            </a:r>
            <a:endParaRPr sz="1600">
              <a:solidFill>
                <a:schemeClr val="dk1"/>
              </a:solidFill>
            </a:endParaRPr>
          </a:p>
        </p:txBody>
      </p:sp>
      <p:pic>
        <p:nvPicPr>
          <p:cNvPr id="312" name="Google Shape;312;p38"/>
          <p:cNvPicPr preferRelativeResize="0"/>
          <p:nvPr/>
        </p:nvPicPr>
        <p:blipFill>
          <a:blip r:embed="rId3">
            <a:alphaModFix/>
          </a:blip>
          <a:stretch>
            <a:fillRect/>
          </a:stretch>
        </p:blipFill>
        <p:spPr>
          <a:xfrm>
            <a:off x="311700" y="2795900"/>
            <a:ext cx="8137668"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i="1">
                <a:solidFill>
                  <a:schemeClr val="accent1"/>
                </a:solidFill>
              </a:rPr>
              <a:t>Ποια είναι η διαφορά μεταξύ μαθηματικών και φυσικής ;</a:t>
            </a:r>
            <a:endParaRPr i="1">
              <a:solidFill>
                <a:schemeClr val="accent1"/>
              </a:solidFill>
            </a:endParaRPr>
          </a:p>
        </p:txBody>
      </p:sp>
      <p:sp>
        <p:nvSpPr>
          <p:cNvPr id="318" name="Google Shape;318;p39"/>
          <p:cNvSpPr txBox="1"/>
          <p:nvPr/>
        </p:nvSpPr>
        <p:spPr>
          <a:xfrm>
            <a:off x="732975" y="1536925"/>
            <a:ext cx="77787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l" sz="1600" b="1">
                <a:solidFill>
                  <a:srgbClr val="FF9900"/>
                </a:solidFill>
              </a:rPr>
              <a:t>Μαθηματικά :</a:t>
            </a:r>
            <a:r>
              <a:rPr lang="el" sz="1600">
                <a:solidFill>
                  <a:schemeClr val="dk1"/>
                </a:solidFill>
              </a:rPr>
              <a:t>   x + 2 x = 3 x </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Char char="●"/>
            </a:pPr>
            <a:r>
              <a:rPr lang="el" sz="1600" b="1">
                <a:solidFill>
                  <a:srgbClr val="FF9900"/>
                </a:solidFill>
              </a:rPr>
              <a:t>Φυσική :</a:t>
            </a:r>
            <a:r>
              <a:rPr lang="el" sz="1600">
                <a:solidFill>
                  <a:schemeClr val="dk1"/>
                </a:solidFill>
              </a:rPr>
              <a:t> x + 2 x = 3 x     ….   3 ?     3 ηλεκτρόνια ,  3 second  ,  3 γαλαξίες …? </a:t>
            </a:r>
            <a:endParaRPr sz="1600">
              <a:solidFill>
                <a:schemeClr val="dk1"/>
              </a:solidFill>
            </a:endParaRPr>
          </a:p>
        </p:txBody>
      </p:sp>
      <p:pic>
        <p:nvPicPr>
          <p:cNvPr id="319" name="Google Shape;319;p39"/>
          <p:cNvPicPr preferRelativeResize="0"/>
          <p:nvPr/>
        </p:nvPicPr>
        <p:blipFill>
          <a:blip r:embed="rId3">
            <a:alphaModFix/>
          </a:blip>
          <a:stretch>
            <a:fillRect/>
          </a:stretch>
        </p:blipFill>
        <p:spPr>
          <a:xfrm>
            <a:off x="311700" y="2795900"/>
            <a:ext cx="8137668" cy="572700"/>
          </a:xfrm>
          <a:prstGeom prst="rect">
            <a:avLst/>
          </a:prstGeom>
          <a:noFill/>
          <a:ln>
            <a:noFill/>
          </a:ln>
        </p:spPr>
      </p:pic>
      <p:pic>
        <p:nvPicPr>
          <p:cNvPr id="320" name="Google Shape;320;p39"/>
          <p:cNvPicPr preferRelativeResize="0"/>
          <p:nvPr/>
        </p:nvPicPr>
        <p:blipFill>
          <a:blip r:embed="rId4">
            <a:alphaModFix/>
          </a:blip>
          <a:stretch>
            <a:fillRect/>
          </a:stretch>
        </p:blipFill>
        <p:spPr>
          <a:xfrm>
            <a:off x="311700" y="3704175"/>
            <a:ext cx="2023625" cy="369275"/>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Βερολίνο">
  <a:themeElements>
    <a:clrScheme name="Κίτρινο">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Προβολή στην οθόνη (16:9)</PresentationFormat>
  <Paragraphs>203</Paragraphs>
  <Slides>41</Slides>
  <Notes>41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41</vt:i4>
      </vt:variant>
    </vt:vector>
  </HeadingPairs>
  <TitlesOfParts>
    <vt:vector size="47" baseType="lpstr">
      <vt:lpstr>Arial</vt:lpstr>
      <vt:lpstr>Calibri</vt:lpstr>
      <vt:lpstr>Trebuchet MS</vt:lpstr>
      <vt:lpstr>Verdana</vt:lpstr>
      <vt:lpstr>Simple Dark</vt:lpstr>
      <vt:lpstr>Βερολίνο</vt:lpstr>
      <vt:lpstr>Διασκεδάζοντας  με τα Μαθηματικά</vt:lpstr>
      <vt:lpstr>ΦΥΣΙΚΗ ΚΑΙ ΜΑΘΗΜΑΤΙΚΑ</vt:lpstr>
      <vt:lpstr>Παρουσίαση του PowerPoint</vt:lpstr>
      <vt:lpstr>Παρουσίαση του PowerPoint</vt:lpstr>
      <vt:lpstr>Παρουσίαση του PowerPoint</vt:lpstr>
      <vt:lpstr>Παρουσίαση του PowerPoint</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Ποια είναι η διαφορά μεταξύ μαθηματικών και φυσικής ;</vt:lpstr>
      <vt:lpstr>Παρουσίαση του PowerPoint</vt:lpstr>
      <vt:lpstr>Παρουσίαση του PowerPoint</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Η συνεισφορά της φυσικής στα μαθηματικά</vt:lpstr>
      <vt:lpstr>Παρουσίαση του PowerPoint</vt:lpstr>
      <vt:lpstr>Millennium Prize Problems</vt:lpstr>
      <vt:lpstr>Millennium Prize Problems</vt:lpstr>
      <vt:lpstr>Millennium Prize Problems</vt:lpstr>
      <vt:lpstr>Millennium Prize Problems</vt:lpstr>
      <vt:lpstr>Παρουσίαση του PowerPoint</vt:lpstr>
      <vt:lpstr>Διεπιστημονικότητα</vt:lpstr>
      <vt:lpstr>Διεπιστημονικότητα</vt:lpstr>
      <vt:lpstr>Διεπιστημονικότητα</vt:lpstr>
      <vt:lpstr>Διεπιστημονικότητα</vt:lpstr>
      <vt:lpstr>Διεπιστημονικότητα</vt:lpstr>
      <vt:lpstr>Παρουσίαση του PowerPoint</vt:lpstr>
      <vt:lpstr>Παρουσίαση του PowerPoint</vt:lpstr>
      <vt:lpstr>Παρουσίαση του PowerPoint</vt:lpstr>
      <vt:lpstr>Πηγές: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Διασκεδάζοντας  με τα Μαθηματικά</dc:title>
  <dc:creator>Βασίλης</dc:creator>
  <cp:lastModifiedBy>Vasilis Sal</cp:lastModifiedBy>
  <cp:revision>1</cp:revision>
  <dcterms:modified xsi:type="dcterms:W3CDTF">2022-02-11T06:48:06Z</dcterms:modified>
</cp:coreProperties>
</file>